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46"/>
  </p:notesMasterIdLst>
  <p:sldIdLst>
    <p:sldId id="257" r:id="rId3"/>
    <p:sldId id="256" r:id="rId4"/>
    <p:sldId id="260" r:id="rId5"/>
    <p:sldId id="328" r:id="rId6"/>
    <p:sldId id="494" r:id="rId7"/>
    <p:sldId id="417" r:id="rId8"/>
    <p:sldId id="427" r:id="rId9"/>
    <p:sldId id="428" r:id="rId10"/>
    <p:sldId id="429" r:id="rId11"/>
    <p:sldId id="430" r:id="rId12"/>
    <p:sldId id="434" r:id="rId13"/>
    <p:sldId id="431" r:id="rId14"/>
    <p:sldId id="435" r:id="rId15"/>
    <p:sldId id="415" r:id="rId16"/>
    <p:sldId id="367" r:id="rId17"/>
    <p:sldId id="432" r:id="rId18"/>
    <p:sldId id="433" r:id="rId19"/>
    <p:sldId id="416" r:id="rId20"/>
    <p:sldId id="419" r:id="rId21"/>
    <p:sldId id="426" r:id="rId22"/>
    <p:sldId id="420" r:id="rId23"/>
    <p:sldId id="507" r:id="rId24"/>
    <p:sldId id="508" r:id="rId25"/>
    <p:sldId id="418" r:id="rId26"/>
    <p:sldId id="497" r:id="rId27"/>
    <p:sldId id="498" r:id="rId28"/>
    <p:sldId id="500" r:id="rId29"/>
    <p:sldId id="504" r:id="rId30"/>
    <p:sldId id="505" r:id="rId31"/>
    <p:sldId id="503" r:id="rId32"/>
    <p:sldId id="501" r:id="rId33"/>
    <p:sldId id="502" r:id="rId34"/>
    <p:sldId id="495" r:id="rId35"/>
    <p:sldId id="509" r:id="rId36"/>
    <p:sldId id="510" r:id="rId37"/>
    <p:sldId id="512" r:id="rId38"/>
    <p:sldId id="513" r:id="rId39"/>
    <p:sldId id="514" r:id="rId40"/>
    <p:sldId id="515" r:id="rId41"/>
    <p:sldId id="516" r:id="rId42"/>
    <p:sldId id="517" r:id="rId43"/>
    <p:sldId id="376" r:id="rId44"/>
    <p:sldId id="266" r:id="rId45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0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abbey" initials="Ha" lastIdx="1" clrIdx="0"/>
  <p:cmAuthor id="2" name="gumpwang@163.com" initials="g" lastIdx="1" clrIdx="1"/>
  <p:cmAuthor id="3" name="Zhiwei Yang~CO[杨智伟]" initials="ZY" lastIdx="7" clrIdx="2"/>
  <p:cmAuthor id="4" name="Yiqiang Jiang~CO [江毅强]" initials="YJ[" lastIdx="3" clrIdx="3"/>
  <p:cmAuthor id="5" name="Yong Hao~MA [郝勇]" initials="YH[" lastIdx="10" clrIdx="4"/>
  <p:cmAuthor id="6" name="wu shu" initials="ws" lastIdx="8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0" y="321"/>
      </p:cViewPr>
      <p:guideLst>
        <p:guide pos="3840"/>
        <p:guide orient="horz" pos="209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873773988485599"/>
          <c:y val="0.15409645851471601"/>
          <c:w val="0.83126226011514404"/>
          <c:h val="0.75183052256393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女性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0-14</c:v>
                </c:pt>
                <c:pt idx="1">
                  <c:v>15-39</c:v>
                </c:pt>
                <c:pt idx="2">
                  <c:v>40-59</c:v>
                </c:pt>
                <c:pt idx="3">
                  <c:v>60+</c:v>
                </c:pt>
              </c:strCache>
            </c:strRef>
          </c:cat>
          <c:val>
            <c:numRef>
              <c:f>Sheet1!$B$2:$B$5</c:f>
              <c:numCache>
                <c:formatCode>0.0_ </c:formatCode>
                <c:ptCount val="4"/>
                <c:pt idx="0">
                  <c:v>4.2</c:v>
                </c:pt>
                <c:pt idx="1">
                  <c:v>1.8</c:v>
                </c:pt>
                <c:pt idx="2">
                  <c:v>2.5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BA-4125-BFDD-268E05D299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男性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0-14</c:v>
                </c:pt>
                <c:pt idx="1">
                  <c:v>15-39</c:v>
                </c:pt>
                <c:pt idx="2">
                  <c:v>40-59</c:v>
                </c:pt>
                <c:pt idx="3">
                  <c:v>60+</c:v>
                </c:pt>
              </c:strCache>
            </c:strRef>
          </c:cat>
          <c:val>
            <c:numRef>
              <c:f>Sheet1!$C$2:$C$5</c:f>
              <c:numCache>
                <c:formatCode>0.0_ </c:formatCode>
                <c:ptCount val="4"/>
                <c:pt idx="0">
                  <c:v>5.6</c:v>
                </c:pt>
                <c:pt idx="1">
                  <c:v>1.2</c:v>
                </c:pt>
                <c:pt idx="2">
                  <c:v>1</c:v>
                </c:pt>
                <c:pt idx="3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BA-4125-BFDD-268E05D299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1"/>
        <c:overlap val="-30"/>
        <c:axId val="560849976"/>
        <c:axId val="560850368"/>
      </c:barChart>
      <c:catAx>
        <c:axId val="560849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560850368"/>
        <c:crosses val="autoZero"/>
        <c:auto val="1"/>
        <c:lblAlgn val="ctr"/>
        <c:lblOffset val="100"/>
        <c:noMultiLvlLbl val="0"/>
      </c:catAx>
      <c:valAx>
        <c:axId val="560850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/>
                  <a:t>发生率</a:t>
                </a:r>
                <a:r>
                  <a:rPr lang="en-US"/>
                  <a:t>(%)/105/</a:t>
                </a:r>
                <a:r>
                  <a:rPr lang="zh-CN"/>
                  <a:t>年</a:t>
                </a:r>
              </a:p>
            </c:rich>
          </c:tx>
          <c:layout>
            <c:manualLayout>
              <c:xMode val="edge"/>
              <c:yMode val="edge"/>
              <c:x val="1.24301275399895E-2"/>
              <c:y val="0.427310476081426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zh-CN"/>
            </a:p>
          </c:txPr>
        </c:title>
        <c:numFmt formatCode="0.0_ 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560849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117565539556202"/>
          <c:y val="0.13059354613865301"/>
          <c:w val="0.22372453432247499"/>
          <c:h val="6.96072772204446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606914370078701E-2"/>
          <c:y val="0.16292586350111599"/>
          <c:w val="0.94583058562992095"/>
          <c:h val="0.76179141475200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Fatal bleed</c:v>
                </c:pt>
              </c:strCache>
            </c:strRef>
          </c:tx>
          <c:spPr>
            <a:solidFill>
              <a:srgbClr val="FFAFAF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&lt;40(n=571)</c:v>
                </c:pt>
                <c:pt idx="1">
                  <c:v>40-60(n=240)</c:v>
                </c:pt>
                <c:pt idx="2">
                  <c:v>&gt;60(n=183)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5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6B-4C5C-8458-847C1A3592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Major nonfatal bleed</c:v>
                </c:pt>
              </c:strCache>
            </c:strRef>
          </c:tx>
          <c:spPr>
            <a:solidFill>
              <a:srgbClr val="B41D2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&lt;40(n=571)</c:v>
                </c:pt>
                <c:pt idx="1">
                  <c:v>40-60(n=240)</c:v>
                </c:pt>
                <c:pt idx="2">
                  <c:v>&gt;60(n=183)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6B-4C5C-8458-847C1A359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160271"/>
        <c:axId val="186169423"/>
      </c:barChart>
      <c:catAx>
        <c:axId val="186160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86169423"/>
        <c:crosses val="autoZero"/>
        <c:auto val="1"/>
        <c:lblAlgn val="ctr"/>
        <c:lblOffset val="100"/>
        <c:noMultiLvlLbl val="0"/>
      </c:catAx>
      <c:valAx>
        <c:axId val="186169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86160271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768529287348299"/>
          <c:y val="0.21013741257760099"/>
          <c:w val="0.63654058458296303"/>
          <c:h val="8.91229299885086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670164-E7F8-4C71-8CFA-BA4630111A5B}" type="doc">
      <dgm:prSet loTypeId="urn:microsoft.com/office/officeart/2005/8/layout/equation1" loCatId="relationship" qsTypeId="urn:microsoft.com/office/officeart/2005/8/quickstyle/simple1#1" qsCatId="simple" csTypeId="urn:microsoft.com/office/officeart/2005/8/colors/accent1_2#1" csCatId="accent1" phldr="1"/>
      <dgm:spPr/>
    </dgm:pt>
    <dgm:pt modelId="{4CD3FADA-BEBC-4C1C-A30E-D89E5AF141F8}">
      <dgm:prSet phldrT="[文本]" custT="1"/>
      <dgm:spPr/>
      <dgm:t>
        <a:bodyPr/>
        <a:lstStyle/>
        <a:p>
          <a:r>
            <a:rPr lang="zh-CN" altLang="en-US" sz="4000" dirty="0"/>
            <a:t>出血症状</a:t>
          </a:r>
        </a:p>
      </dgm:t>
    </dgm:pt>
    <dgm:pt modelId="{EE696A8B-FA38-40DB-B3D1-BF33E6F174D8}" type="parTrans" cxnId="{4918E2B1-376F-4EC1-BEE9-B1D99A108E7D}">
      <dgm:prSet/>
      <dgm:spPr/>
      <dgm:t>
        <a:bodyPr/>
        <a:lstStyle/>
        <a:p>
          <a:endParaRPr lang="zh-CN" altLang="en-US"/>
        </a:p>
      </dgm:t>
    </dgm:pt>
    <dgm:pt modelId="{B2D0ACF3-BCA5-44DB-BC50-06AC26FB8117}" type="sibTrans" cxnId="{4918E2B1-376F-4EC1-BEE9-B1D99A108E7D}">
      <dgm:prSet/>
      <dgm:spPr/>
      <dgm:t>
        <a:bodyPr/>
        <a:lstStyle/>
        <a:p>
          <a:endParaRPr lang="zh-CN" altLang="en-US"/>
        </a:p>
      </dgm:t>
    </dgm:pt>
    <dgm:pt modelId="{BBA8C181-DCA4-4E71-9969-2D9951739311}">
      <dgm:prSet phldrT="[文本]" custT="1"/>
      <dgm:spPr/>
      <dgm:t>
        <a:bodyPr/>
        <a:lstStyle/>
        <a:p>
          <a:r>
            <a:rPr lang="zh-CN" altLang="en-US" sz="4000" dirty="0"/>
            <a:t>生活质量</a:t>
          </a:r>
        </a:p>
      </dgm:t>
    </dgm:pt>
    <dgm:pt modelId="{99055409-E8F8-406C-A5C8-7642CD34CEE2}" type="parTrans" cxnId="{D9D225C1-F67F-4F75-ADE0-6127E5D36280}">
      <dgm:prSet/>
      <dgm:spPr/>
      <dgm:t>
        <a:bodyPr/>
        <a:lstStyle/>
        <a:p>
          <a:endParaRPr lang="zh-CN" altLang="en-US"/>
        </a:p>
      </dgm:t>
    </dgm:pt>
    <dgm:pt modelId="{27D705BD-3768-4690-97A2-E95265FEA886}" type="sibTrans" cxnId="{D9D225C1-F67F-4F75-ADE0-6127E5D36280}">
      <dgm:prSet/>
      <dgm:spPr/>
      <dgm:t>
        <a:bodyPr/>
        <a:lstStyle/>
        <a:p>
          <a:endParaRPr lang="zh-CN" altLang="en-US"/>
        </a:p>
      </dgm:t>
    </dgm:pt>
    <dgm:pt modelId="{5F7A971D-CB89-4160-B2A1-D5F773F2C2A9}">
      <dgm:prSet phldrT="[文本]" phldr="0" custT="1"/>
      <dgm:spPr>
        <a:solidFill>
          <a:srgbClr val="009241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dirty="0"/>
            <a:t>ITP</a:t>
          </a:r>
          <a:r>
            <a:rPr lang="zh-CN" altLang="en-US" sz="3600" dirty="0"/>
            <a:t>治疗目标</a:t>
          </a:r>
        </a:p>
      </dgm:t>
    </dgm:pt>
    <dgm:pt modelId="{AFC1C114-341A-4251-A84D-44DF825542E6}" type="parTrans" cxnId="{60811629-5BDB-42E3-ADF7-FC086E6AE051}">
      <dgm:prSet/>
      <dgm:spPr/>
      <dgm:t>
        <a:bodyPr/>
        <a:lstStyle/>
        <a:p>
          <a:endParaRPr lang="zh-CN" altLang="en-US"/>
        </a:p>
      </dgm:t>
    </dgm:pt>
    <dgm:pt modelId="{A430A1E5-4AAD-41EC-B4D4-72CC03D0C6C4}" type="sibTrans" cxnId="{60811629-5BDB-42E3-ADF7-FC086E6AE051}">
      <dgm:prSet/>
      <dgm:spPr/>
      <dgm:t>
        <a:bodyPr/>
        <a:lstStyle/>
        <a:p>
          <a:endParaRPr lang="zh-CN" altLang="en-US"/>
        </a:p>
      </dgm:t>
    </dgm:pt>
    <dgm:pt modelId="{A9A945FA-415D-4826-847B-B435F0C93E2B}" type="pres">
      <dgm:prSet presAssocID="{AC670164-E7F8-4C71-8CFA-BA4630111A5B}" presName="linearFlow" presStyleCnt="0">
        <dgm:presLayoutVars>
          <dgm:dir/>
          <dgm:resizeHandles val="exact"/>
        </dgm:presLayoutVars>
      </dgm:prSet>
      <dgm:spPr/>
    </dgm:pt>
    <dgm:pt modelId="{BC5C2251-B04D-4130-B300-488838535C8B}" type="pres">
      <dgm:prSet presAssocID="{4CD3FADA-BEBC-4C1C-A30E-D89E5AF141F8}" presName="node" presStyleLbl="node1" presStyleIdx="0" presStyleCnt="3" custScaleX="118917" custScaleY="129604" custLinFactNeighborX="78215" custLinFactNeighborY="8877">
        <dgm:presLayoutVars>
          <dgm:bulletEnabled val="1"/>
        </dgm:presLayoutVars>
      </dgm:prSet>
      <dgm:spPr/>
    </dgm:pt>
    <dgm:pt modelId="{3FDD4CA7-8E98-466C-A984-751BA82BF0A4}" type="pres">
      <dgm:prSet presAssocID="{B2D0ACF3-BCA5-44DB-BC50-06AC26FB8117}" presName="spacerL" presStyleCnt="0"/>
      <dgm:spPr/>
    </dgm:pt>
    <dgm:pt modelId="{988F7DCF-E208-4BFC-96E6-E7BF210122AF}" type="pres">
      <dgm:prSet presAssocID="{B2D0ACF3-BCA5-44DB-BC50-06AC26FB8117}" presName="sibTrans" presStyleLbl="sibTrans2D1" presStyleIdx="0" presStyleCnt="2" custLinFactNeighborX="8812" custLinFactNeighborY="27143"/>
      <dgm:spPr/>
    </dgm:pt>
    <dgm:pt modelId="{B4E01936-EE29-4DCC-9C3C-0721DDC4FDEA}" type="pres">
      <dgm:prSet presAssocID="{B2D0ACF3-BCA5-44DB-BC50-06AC26FB8117}" presName="spacerR" presStyleCnt="0"/>
      <dgm:spPr/>
    </dgm:pt>
    <dgm:pt modelId="{C2185105-8DE0-4F42-8C42-120019BAC604}" type="pres">
      <dgm:prSet presAssocID="{BBA8C181-DCA4-4E71-9969-2D9951739311}" presName="node" presStyleLbl="node1" presStyleIdx="1" presStyleCnt="3" custScaleX="120859" custScaleY="115597" custLinFactNeighborX="-79311" custLinFactNeighborY="8877">
        <dgm:presLayoutVars>
          <dgm:bulletEnabled val="1"/>
        </dgm:presLayoutVars>
      </dgm:prSet>
      <dgm:spPr/>
    </dgm:pt>
    <dgm:pt modelId="{ECBA866F-2036-44F2-A59E-45C50904327F}" type="pres">
      <dgm:prSet presAssocID="{27D705BD-3768-4690-97A2-E95265FEA886}" presName="spacerL" presStyleCnt="0"/>
      <dgm:spPr/>
    </dgm:pt>
    <dgm:pt modelId="{C345CD16-6408-4193-8057-82450E95550C}" type="pres">
      <dgm:prSet presAssocID="{27D705BD-3768-4690-97A2-E95265FEA886}" presName="sibTrans" presStyleLbl="sibTrans2D1" presStyleIdx="1" presStyleCnt="2" custLinFactNeighborX="-28176" custLinFactNeighborY="19703"/>
      <dgm:spPr/>
    </dgm:pt>
    <dgm:pt modelId="{B13CCC01-2A83-4EFE-9372-7776342DBC4F}" type="pres">
      <dgm:prSet presAssocID="{27D705BD-3768-4690-97A2-E95265FEA886}" presName="spacerR" presStyleCnt="0"/>
      <dgm:spPr/>
    </dgm:pt>
    <dgm:pt modelId="{2D7A3F09-040C-4967-860E-209581448661}" type="pres">
      <dgm:prSet presAssocID="{5F7A971D-CB89-4160-B2A1-D5F773F2C2A9}" presName="node" presStyleLbl="node1" presStyleIdx="2" presStyleCnt="3" custScaleX="170170" custScaleY="154073" custLinFactNeighborX="13203">
        <dgm:presLayoutVars>
          <dgm:bulletEnabled val="1"/>
        </dgm:presLayoutVars>
      </dgm:prSet>
      <dgm:spPr/>
    </dgm:pt>
  </dgm:ptLst>
  <dgm:cxnLst>
    <dgm:cxn modelId="{C706B801-1AC7-4B17-A29B-0DA224068D90}" type="presOf" srcId="{BBA8C181-DCA4-4E71-9969-2D9951739311}" destId="{C2185105-8DE0-4F42-8C42-120019BAC604}" srcOrd="0" destOrd="0" presId="urn:microsoft.com/office/officeart/2005/8/layout/equation1"/>
    <dgm:cxn modelId="{DF672513-BB3D-4A59-A3E9-90C47FD42E6F}" type="presOf" srcId="{B2D0ACF3-BCA5-44DB-BC50-06AC26FB8117}" destId="{988F7DCF-E208-4BFC-96E6-E7BF210122AF}" srcOrd="0" destOrd="0" presId="urn:microsoft.com/office/officeart/2005/8/layout/equation1"/>
    <dgm:cxn modelId="{60811629-5BDB-42E3-ADF7-FC086E6AE051}" srcId="{AC670164-E7F8-4C71-8CFA-BA4630111A5B}" destId="{5F7A971D-CB89-4160-B2A1-D5F773F2C2A9}" srcOrd="2" destOrd="0" parTransId="{AFC1C114-341A-4251-A84D-44DF825542E6}" sibTransId="{A430A1E5-4AAD-41EC-B4D4-72CC03D0C6C4}"/>
    <dgm:cxn modelId="{6190465D-C89A-41AD-9B52-8C17EB0F3956}" type="presOf" srcId="{AC670164-E7F8-4C71-8CFA-BA4630111A5B}" destId="{A9A945FA-415D-4826-847B-B435F0C93E2B}" srcOrd="0" destOrd="0" presId="urn:microsoft.com/office/officeart/2005/8/layout/equation1"/>
    <dgm:cxn modelId="{FBE8BD50-68FC-46CF-AE27-01AA71B94F52}" type="presOf" srcId="{5F7A971D-CB89-4160-B2A1-D5F773F2C2A9}" destId="{2D7A3F09-040C-4967-860E-209581448661}" srcOrd="0" destOrd="0" presId="urn:microsoft.com/office/officeart/2005/8/layout/equation1"/>
    <dgm:cxn modelId="{0CC8DF55-236F-4C8C-9943-EB351971E657}" type="presOf" srcId="{4CD3FADA-BEBC-4C1C-A30E-D89E5AF141F8}" destId="{BC5C2251-B04D-4130-B300-488838535C8B}" srcOrd="0" destOrd="0" presId="urn:microsoft.com/office/officeart/2005/8/layout/equation1"/>
    <dgm:cxn modelId="{4918E2B1-376F-4EC1-BEE9-B1D99A108E7D}" srcId="{AC670164-E7F8-4C71-8CFA-BA4630111A5B}" destId="{4CD3FADA-BEBC-4C1C-A30E-D89E5AF141F8}" srcOrd="0" destOrd="0" parTransId="{EE696A8B-FA38-40DB-B3D1-BF33E6F174D8}" sibTransId="{B2D0ACF3-BCA5-44DB-BC50-06AC26FB8117}"/>
    <dgm:cxn modelId="{D9D225C1-F67F-4F75-ADE0-6127E5D36280}" srcId="{AC670164-E7F8-4C71-8CFA-BA4630111A5B}" destId="{BBA8C181-DCA4-4E71-9969-2D9951739311}" srcOrd="1" destOrd="0" parTransId="{99055409-E8F8-406C-A5C8-7642CD34CEE2}" sibTransId="{27D705BD-3768-4690-97A2-E95265FEA886}"/>
    <dgm:cxn modelId="{DA2FACD5-C86A-4877-831F-A711F0FBE8C9}" type="presOf" srcId="{27D705BD-3768-4690-97A2-E95265FEA886}" destId="{C345CD16-6408-4193-8057-82450E95550C}" srcOrd="0" destOrd="0" presId="urn:microsoft.com/office/officeart/2005/8/layout/equation1"/>
    <dgm:cxn modelId="{9C7D7138-B29B-491B-A3B0-B504DBE0F313}" type="presParOf" srcId="{A9A945FA-415D-4826-847B-B435F0C93E2B}" destId="{BC5C2251-B04D-4130-B300-488838535C8B}" srcOrd="0" destOrd="0" presId="urn:microsoft.com/office/officeart/2005/8/layout/equation1"/>
    <dgm:cxn modelId="{2031F177-A47E-4ECF-B598-E34E8939A216}" type="presParOf" srcId="{A9A945FA-415D-4826-847B-B435F0C93E2B}" destId="{3FDD4CA7-8E98-466C-A984-751BA82BF0A4}" srcOrd="1" destOrd="0" presId="urn:microsoft.com/office/officeart/2005/8/layout/equation1"/>
    <dgm:cxn modelId="{6B845698-1829-469D-9217-ABF030F9F0C2}" type="presParOf" srcId="{A9A945FA-415D-4826-847B-B435F0C93E2B}" destId="{988F7DCF-E208-4BFC-96E6-E7BF210122AF}" srcOrd="2" destOrd="0" presId="urn:microsoft.com/office/officeart/2005/8/layout/equation1"/>
    <dgm:cxn modelId="{F3939767-D594-4235-AC64-B35D019F0B5F}" type="presParOf" srcId="{A9A945FA-415D-4826-847B-B435F0C93E2B}" destId="{B4E01936-EE29-4DCC-9C3C-0721DDC4FDEA}" srcOrd="3" destOrd="0" presId="urn:microsoft.com/office/officeart/2005/8/layout/equation1"/>
    <dgm:cxn modelId="{088D5365-735D-466B-9F42-B9E8B07ED01A}" type="presParOf" srcId="{A9A945FA-415D-4826-847B-B435F0C93E2B}" destId="{C2185105-8DE0-4F42-8C42-120019BAC604}" srcOrd="4" destOrd="0" presId="urn:microsoft.com/office/officeart/2005/8/layout/equation1"/>
    <dgm:cxn modelId="{F03ADAA0-39E7-4047-8A34-3B5529F69AD8}" type="presParOf" srcId="{A9A945FA-415D-4826-847B-B435F0C93E2B}" destId="{ECBA866F-2036-44F2-A59E-45C50904327F}" srcOrd="5" destOrd="0" presId="urn:microsoft.com/office/officeart/2005/8/layout/equation1"/>
    <dgm:cxn modelId="{6484CBF2-68BE-486B-ADF7-3BF019FC2251}" type="presParOf" srcId="{A9A945FA-415D-4826-847B-B435F0C93E2B}" destId="{C345CD16-6408-4193-8057-82450E95550C}" srcOrd="6" destOrd="0" presId="urn:microsoft.com/office/officeart/2005/8/layout/equation1"/>
    <dgm:cxn modelId="{8ACCB1D9-D473-4A36-B86B-295F6C288755}" type="presParOf" srcId="{A9A945FA-415D-4826-847B-B435F0C93E2B}" destId="{B13CCC01-2A83-4EFE-9372-7776342DBC4F}" srcOrd="7" destOrd="0" presId="urn:microsoft.com/office/officeart/2005/8/layout/equation1"/>
    <dgm:cxn modelId="{D5A8FF38-649D-44AF-97CC-C01D5F218B9D}" type="presParOf" srcId="{A9A945FA-415D-4826-847B-B435F0C93E2B}" destId="{2D7A3F09-040C-4967-860E-209581448661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2251-B04D-4130-B300-488838535C8B}">
      <dsp:nvSpPr>
        <dsp:cNvPr id="0" name=""/>
        <dsp:cNvSpPr/>
      </dsp:nvSpPr>
      <dsp:spPr bwMode="white">
        <a:xfrm>
          <a:off x="95095" y="1895878"/>
          <a:ext cx="1729703" cy="18851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出血症状</a:t>
          </a:r>
        </a:p>
      </dsp:txBody>
      <dsp:txXfrm>
        <a:off x="348404" y="2171952"/>
        <a:ext cx="1223085" cy="1333002"/>
      </dsp:txXfrm>
    </dsp:sp>
    <dsp:sp modelId="{988F7DCF-E208-4BFC-96E6-E7BF210122AF}">
      <dsp:nvSpPr>
        <dsp:cNvPr id="0" name=""/>
        <dsp:cNvSpPr/>
      </dsp:nvSpPr>
      <dsp:spPr bwMode="white">
        <a:xfrm>
          <a:off x="1860936" y="2516503"/>
          <a:ext cx="843637" cy="84363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972760" y="2839110"/>
        <a:ext cx="619989" cy="198423"/>
      </dsp:txXfrm>
    </dsp:sp>
    <dsp:sp modelId="{C2185105-8DE0-4F42-8C42-120019BAC604}">
      <dsp:nvSpPr>
        <dsp:cNvPr id="0" name=""/>
        <dsp:cNvSpPr/>
      </dsp:nvSpPr>
      <dsp:spPr bwMode="white">
        <a:xfrm>
          <a:off x="2718601" y="1997747"/>
          <a:ext cx="1757950" cy="16814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生活质量</a:t>
          </a:r>
        </a:p>
      </dsp:txBody>
      <dsp:txXfrm>
        <a:off x="2976047" y="2243984"/>
        <a:ext cx="1243058" cy="1188938"/>
      </dsp:txXfrm>
    </dsp:sp>
    <dsp:sp modelId="{C345CD16-6408-4193-8057-82450E95550C}">
      <dsp:nvSpPr>
        <dsp:cNvPr id="0" name=""/>
        <dsp:cNvSpPr/>
      </dsp:nvSpPr>
      <dsp:spPr bwMode="white">
        <a:xfrm>
          <a:off x="4655056" y="2453736"/>
          <a:ext cx="843637" cy="84363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/>
        </a:p>
      </dsp:txBody>
      <dsp:txXfrm>
        <a:off x="4766880" y="2627525"/>
        <a:ext cx="619989" cy="496059"/>
      </dsp:txXfrm>
    </dsp:sp>
    <dsp:sp modelId="{2D7A3F09-040C-4967-860E-209581448661}">
      <dsp:nvSpPr>
        <dsp:cNvPr id="0" name=""/>
        <dsp:cNvSpPr/>
      </dsp:nvSpPr>
      <dsp:spPr bwMode="white">
        <a:xfrm>
          <a:off x="5652797" y="1588801"/>
          <a:ext cx="2475202" cy="2241064"/>
        </a:xfrm>
        <a:prstGeom prst="ellipse">
          <a:avLst/>
        </a:prstGeom>
        <a:solidFill>
          <a:srgbClr val="00924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ITP</a:t>
          </a:r>
          <a:r>
            <a:rPr lang="zh-CN" altLang="en-US" sz="3600" kern="1200" dirty="0"/>
            <a:t>治疗目标</a:t>
          </a:r>
        </a:p>
      </dsp:txBody>
      <dsp:txXfrm>
        <a:off x="6015282" y="1916997"/>
        <a:ext cx="1750232" cy="1584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F8C34-5296-4606-8FA2-DA2DF4BE6FF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对象 6" hidden="1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" y="2118"/>
            <a:ext cx="2116" cy="2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" imgW="5715" imgH="5715" progId="TCLayout.ActiveDocument.1">
                  <p:embed/>
                </p:oleObj>
              </mc:Choice>
              <mc:Fallback>
                <p:oleObj name="think-cell 幻灯片" r:id="rId5" imgW="5715" imgH="5715" progId="TCLayout.ActiveDocument.1">
                  <p:embed/>
                  <p:pic>
                    <p:nvPicPr>
                      <p:cNvPr id="0" name="对象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 userDrawn="1"/>
        </p:nvSpPr>
        <p:spPr>
          <a:xfrm>
            <a:off x="0" y="260665"/>
            <a:ext cx="239184" cy="5757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535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337149" y="260665"/>
            <a:ext cx="8983761" cy="57606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39AB2-2C44-4867-9B18-B4636DA00D83}" type="datetimeFigureOut">
              <a:rPr lang="zh-CN" altLang="en-US"/>
              <a:t>2024/2/26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848B60-6349-4FD9-911C-E828E0E91484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0825389" y="6642556"/>
            <a:ext cx="1929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b="1" dirty="0">
                <a:solidFill>
                  <a:schemeClr val="tx1"/>
                </a:solidFill>
              </a:rPr>
              <a:t>仅供医学药学专业人士阅读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63" y="3662363"/>
            <a:ext cx="6078537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2" descr="A picture containing colorful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63" y="3657600"/>
            <a:ext cx="6086475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Rectangle 7"/>
          <p:cNvSpPr/>
          <p:nvPr/>
        </p:nvSpPr>
        <p:spPr>
          <a:xfrm>
            <a:off x="0" y="1620838"/>
            <a:ext cx="12192000" cy="2057400"/>
          </a:xfrm>
          <a:prstGeom prst="rect">
            <a:avLst/>
          </a:prstGeom>
          <a:solidFill>
            <a:srgbClr val="CDCDCF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" name="Straight Connector 8"/>
          <p:cNvCxnSpPr/>
          <p:nvPr/>
        </p:nvCxnSpPr>
        <p:spPr bwMode="auto">
          <a:xfrm>
            <a:off x="-14287" y="1620838"/>
            <a:ext cx="12214225" cy="0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1"/>
          <p:cNvCxnSpPr/>
          <p:nvPr/>
        </p:nvCxnSpPr>
        <p:spPr bwMode="auto">
          <a:xfrm>
            <a:off x="-14287" y="3662363"/>
            <a:ext cx="12214225" cy="0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3"/>
          <p:cNvSpPr/>
          <p:nvPr/>
        </p:nvSpPr>
        <p:spPr>
          <a:xfrm>
            <a:off x="0" y="1620838"/>
            <a:ext cx="12192000" cy="2057400"/>
          </a:xfrm>
          <a:prstGeom prst="rect">
            <a:avLst/>
          </a:prstGeom>
          <a:solidFill>
            <a:srgbClr val="CDCDCF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" name="Straight Connector 14"/>
          <p:cNvCxnSpPr/>
          <p:nvPr/>
        </p:nvCxnSpPr>
        <p:spPr bwMode="auto">
          <a:xfrm>
            <a:off x="-14287" y="1620838"/>
            <a:ext cx="12214225" cy="0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8"/>
          <p:cNvCxnSpPr/>
          <p:nvPr/>
        </p:nvCxnSpPr>
        <p:spPr bwMode="auto">
          <a:xfrm>
            <a:off x="-14287" y="3662363"/>
            <a:ext cx="12214225" cy="0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274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3" y="328613"/>
            <a:ext cx="1741487" cy="938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54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041650"/>
            <a:ext cx="5181600" cy="1120775"/>
          </a:xfrm>
        </p:spPr>
        <p:txBody>
          <a:bodyPr/>
          <a:lstStyle>
            <a:lvl1pPr marL="0" indent="0">
              <a:lnSpc>
                <a:spcPct val="100000"/>
              </a:lnSpc>
              <a:buFont typeface="Wingdings" panose="05000000000000000000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55"/>
          <p:cNvSpPr>
            <a:spLocks noGrp="1" noChangeArrowheads="1"/>
          </p:cNvSpPr>
          <p:nvPr>
            <p:ph type="ctrTitle"/>
          </p:nvPr>
        </p:nvSpPr>
        <p:spPr bwMode="invGray">
          <a:xfrm>
            <a:off x="609600" y="1600200"/>
            <a:ext cx="11264901" cy="2057400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4555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59" y="238127"/>
            <a:ext cx="10872444" cy="1103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675" y="1513047"/>
            <a:ext cx="10877529" cy="46506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6589713"/>
            <a:ext cx="12192000" cy="26828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4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538" y="5345113"/>
            <a:ext cx="3827462" cy="12477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" name="Straight Connector 9"/>
          <p:cNvCxnSpPr/>
          <p:nvPr/>
        </p:nvCxnSpPr>
        <p:spPr>
          <a:xfrm>
            <a:off x="0" y="6589713"/>
            <a:ext cx="12192000" cy="0"/>
          </a:xfrm>
          <a:prstGeom prst="line">
            <a:avLst/>
          </a:prstGeom>
          <a:ln w="19050">
            <a:solidFill>
              <a:srgbClr val="7F3F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2" y="330201"/>
            <a:ext cx="11244149" cy="5250792"/>
          </a:xfrm>
          <a:prstGeom prst="rect">
            <a:avLst/>
          </a:prstGeom>
        </p:spPr>
        <p:txBody>
          <a:bodyPr anchorCtr="1"/>
          <a:lstStyle>
            <a:lvl1pPr algn="ctr">
              <a:defRPr sz="4000" b="1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59" y="238127"/>
            <a:ext cx="10872445" cy="11033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1820" y="1510730"/>
            <a:ext cx="5309278" cy="46787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634" y="1510730"/>
            <a:ext cx="5229570" cy="46794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252634" y="1510730"/>
            <a:ext cx="5229570" cy="46657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759" y="238127"/>
            <a:ext cx="10872444" cy="11033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601820" y="1510730"/>
            <a:ext cx="5309278" cy="46787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59" y="238127"/>
            <a:ext cx="11141055" cy="11033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m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63" y="3355975"/>
            <a:ext cx="3827462" cy="12461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" name="Straight Connector 10"/>
          <p:cNvCxnSpPr/>
          <p:nvPr/>
        </p:nvCxnSpPr>
        <p:spPr bwMode="auto">
          <a:xfrm>
            <a:off x="-22225" y="4605338"/>
            <a:ext cx="12214225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319" name="Picture 5" descr="CCO_ONC_RGB.jpg"/>
          <p:cNvPicPr>
            <a:picLocks noChangeAspect="1"/>
          </p:cNvPicPr>
          <p:nvPr/>
        </p:nvPicPr>
        <p:blipFill>
          <a:blip r:embed="rId3"/>
          <a:srcRect t="44931"/>
          <a:stretch>
            <a:fillRect/>
          </a:stretch>
        </p:blipFill>
        <p:spPr>
          <a:xfrm>
            <a:off x="8150225" y="5876925"/>
            <a:ext cx="3673475" cy="717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14351" y="4856674"/>
            <a:ext cx="11283950" cy="11559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400" b="1">
                <a:solidFill>
                  <a:srgbClr val="8B3D9A"/>
                </a:solidFill>
              </a:defRPr>
            </a:lvl1pPr>
            <a:lvl2pPr>
              <a:buFontTx/>
              <a:buNone/>
              <a:defRPr sz="2400"/>
            </a:lvl2pPr>
            <a:lvl3pPr>
              <a:buFontTx/>
              <a:buNone/>
              <a:defRPr sz="2400"/>
            </a:lvl3pPr>
            <a:lvl4pPr>
              <a:buFontTx/>
              <a:buNone/>
              <a:defRPr sz="2400"/>
            </a:lvl4pPr>
            <a:lvl5pPr>
              <a:buFontTx/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484" y="239715"/>
            <a:ext cx="11244016" cy="1674813"/>
          </a:xfrm>
          <a:prstGeom prst="rect">
            <a:avLst/>
          </a:prstGeom>
        </p:spPr>
        <p:txBody>
          <a:bodyPr/>
          <a:lstStyle>
            <a:lvl1pPr algn="ctr">
              <a:defRPr sz="39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09759" y="1895477"/>
            <a:ext cx="10872444" cy="26057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/>
          <p:nvPr/>
        </p:nvSpPr>
        <p:spPr>
          <a:xfrm>
            <a:off x="10995025" y="42863"/>
            <a:ext cx="1192213" cy="55245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42" name="Picture 2"/>
          <p:cNvPicPr>
            <a:picLocks noChangeAspect="1"/>
          </p:cNvPicPr>
          <p:nvPr userDrawn="1"/>
        </p:nvPicPr>
        <p:blipFill>
          <a:blip r:embed="rId2"/>
          <a:srcRect l="826" t="69798"/>
          <a:stretch>
            <a:fillRect/>
          </a:stretch>
        </p:blipFill>
        <p:spPr>
          <a:xfrm>
            <a:off x="0" y="1141413"/>
            <a:ext cx="12192000" cy="185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3" name="Line 38"/>
          <p:cNvSpPr/>
          <p:nvPr userDrawn="1"/>
        </p:nvSpPr>
        <p:spPr>
          <a:xfrm>
            <a:off x="0" y="1150938"/>
            <a:ext cx="12192000" cy="0"/>
          </a:xfrm>
          <a:prstGeom prst="line">
            <a:avLst/>
          </a:prstGeom>
          <a:ln w="22225" cap="flat" cmpd="sng">
            <a:solidFill>
              <a:srgbClr val="007CC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7051" y="6524627"/>
            <a:ext cx="5568949" cy="216743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440149" y="6525345"/>
            <a:ext cx="4224800" cy="216024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1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322388"/>
            <a:ext cx="103632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ts val="7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6"/>
          <p:cNvSpPr>
            <a:spLocks noGrp="1"/>
          </p:cNvSpPr>
          <p:nvPr>
            <p:ph type="title"/>
          </p:nvPr>
        </p:nvSpPr>
        <p:spPr>
          <a:xfrm>
            <a:off x="609600" y="238125"/>
            <a:ext cx="10872788" cy="11064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6147" name="Text Placeholder 7"/>
          <p:cNvSpPr>
            <a:spLocks noGrp="1"/>
          </p:cNvSpPr>
          <p:nvPr>
            <p:ph type="body" idx="1"/>
          </p:nvPr>
        </p:nvSpPr>
        <p:spPr>
          <a:xfrm>
            <a:off x="600075" y="1517650"/>
            <a:ext cx="10882313" cy="46545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44463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50000"/>
                </a:schemeClr>
              </a:gs>
              <a:gs pos="100000">
                <a:schemeClr val="tx1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745288"/>
            <a:ext cx="121920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144463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75000"/>
                </a:schemeClr>
              </a:gs>
              <a:gs pos="100000">
                <a:schemeClr val="tx1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Calibri" panose="020F050202020403020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Calibri" panose="020F050202020403020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Calibri" panose="020F050202020403020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Calibri" panose="020F050202020403020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Calibri" panose="020F050202020403020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Wingdings" panose="05000000000000000000" pitchFamily="2" charset="2"/>
        <a:buChar char="§"/>
        <a:defRPr sz="2800">
          <a:solidFill>
            <a:schemeClr val="bg1"/>
          </a:solidFill>
          <a:latin typeface="Calibri" panose="020F0502020204030204" charset="0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‒"/>
        <a:defRPr sz="2600">
          <a:solidFill>
            <a:schemeClr val="bg1"/>
          </a:solidFill>
          <a:latin typeface="Calibri" panose="020F050202020403020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‒"/>
        <a:defRPr sz="2400">
          <a:solidFill>
            <a:schemeClr val="bg1"/>
          </a:solidFill>
          <a:latin typeface="Calibri" panose="020F050202020403020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‒"/>
        <a:defRPr sz="2200">
          <a:solidFill>
            <a:schemeClr val="bg1"/>
          </a:solidFill>
          <a:latin typeface="Calibri" panose="020F050202020403020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‒"/>
        <a:defRPr sz="2000">
          <a:solidFill>
            <a:schemeClr val="bg1"/>
          </a:solidFill>
          <a:latin typeface="Calibri" panose="020F0502020204030204" charset="0"/>
        </a:defRPr>
      </a:lvl5pPr>
      <a:lvl6pPr marL="2514600" indent="-228600" algn="l" rtl="0" eaLnBrk="1" fontAlgn="base" hangingPunct="1">
        <a:lnSpc>
          <a:spcPct val="90000"/>
        </a:lnSpc>
        <a:spcBef>
          <a:spcPct val="35000"/>
        </a:spcBef>
        <a:spcAft>
          <a:spcPct val="2500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90000"/>
        </a:lnSpc>
        <a:spcBef>
          <a:spcPct val="35000"/>
        </a:spcBef>
        <a:spcAft>
          <a:spcPct val="2500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90000"/>
        </a:lnSpc>
        <a:spcBef>
          <a:spcPct val="35000"/>
        </a:spcBef>
        <a:spcAft>
          <a:spcPct val="2500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90000"/>
        </a:lnSpc>
        <a:spcBef>
          <a:spcPct val="35000"/>
        </a:spcBef>
        <a:spcAft>
          <a:spcPct val="2500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5" Type="http://schemas.openxmlformats.org/officeDocument/2006/relationships/image" Target="../media/image10.jpeg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0.jpe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1.png"/><Relationship Id="rId5" Type="http://schemas.openxmlformats.org/officeDocument/2006/relationships/image" Target="../media/image10.jpe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2.png"/><Relationship Id="rId5" Type="http://schemas.openxmlformats.org/officeDocument/2006/relationships/image" Target="../media/image10.jpe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3.png"/><Relationship Id="rId5" Type="http://schemas.openxmlformats.org/officeDocument/2006/relationships/image" Target="../media/image10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0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6.xml"/><Relationship Id="rId7" Type="http://schemas.openxmlformats.org/officeDocument/2006/relationships/image" Target="../media/image2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0.jpe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10.jpe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10.jpe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34.jpe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0.jpe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44.pn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4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4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4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46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5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5" Type="http://schemas.openxmlformats.org/officeDocument/2006/relationships/chart" Target="../charts/chart1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图片包含 人, 男人, 衬衫, 看着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13678" r="7322" b="10047"/>
          <a:stretch>
            <a:fillRect/>
          </a:stretch>
        </p:blipFill>
        <p:spPr>
          <a:xfrm>
            <a:off x="-1905" y="635"/>
            <a:ext cx="12193905" cy="68776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541" y="19909"/>
            <a:ext cx="12194540" cy="6858635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631718" y="5173873"/>
            <a:ext cx="11577872" cy="698626"/>
            <a:chOff x="614127" y="5104645"/>
            <a:chExt cx="11577872" cy="843482"/>
          </a:xfrm>
        </p:grpSpPr>
        <p:sp>
          <p:nvSpPr>
            <p:cNvPr id="42" name="矩形 41"/>
            <p:cNvSpPr/>
            <p:nvPr/>
          </p:nvSpPr>
          <p:spPr>
            <a:xfrm>
              <a:off x="624688" y="5106154"/>
              <a:ext cx="11567311" cy="841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14127" y="5104645"/>
              <a:ext cx="110150" cy="8419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23900" y="1779905"/>
            <a:ext cx="1116584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b="1" dirty="0">
                <a:solidFill>
                  <a:srgbClr val="5360E8"/>
                </a:solidFill>
                <a:ea typeface="+mj-ea"/>
                <a:sym typeface="+mn-ea"/>
              </a:rPr>
              <a:t>Case  Report</a:t>
            </a:r>
            <a:endParaRPr lang="zh-CN" altLang="zh-CN" sz="6000" b="1" dirty="0">
              <a:solidFill>
                <a:srgbClr val="5360E8"/>
              </a:solidFill>
              <a:ea typeface="+mj-ea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7730" y="3270250"/>
            <a:ext cx="462216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</a:rPr>
              <a:t>一例难治性免疫性血小板减少性紫癜治疗经过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632062" y="4816055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6600" y="5217160"/>
            <a:ext cx="11191240" cy="64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chemeClr val="accent4"/>
                </a:solidFill>
                <a:latin typeface="+mj-ea"/>
                <a:ea typeface="+mj-ea"/>
              </a:rPr>
              <a:t>Lecturer: </a:t>
            </a:r>
            <a:r>
              <a:rPr lang="en-US" altLang="zh-CN" sz="2000" dirty="0">
                <a:latin typeface="+mj-ea"/>
                <a:ea typeface="+mj-ea"/>
              </a:rPr>
              <a:t>Wang Gang            </a:t>
            </a:r>
            <a:r>
              <a:rPr lang="en-US" altLang="zh-CN" sz="2000" dirty="0">
                <a:solidFill>
                  <a:schemeClr val="accent4"/>
                </a:solidFill>
                <a:latin typeface="+mj-ea"/>
                <a:ea typeface="+mj-ea"/>
              </a:rPr>
              <a:t>Institution</a:t>
            </a:r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：</a:t>
            </a:r>
            <a:r>
              <a:rPr lang="en-US" altLang="zh-CN" b="1" dirty="0"/>
              <a:t>Department of Hematology, People’s Hospital of </a:t>
            </a:r>
            <a:r>
              <a:rPr lang="en-US" altLang="zh-CN" b="1" dirty="0" err="1"/>
              <a:t>Quzhou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31718" y="4197313"/>
            <a:ext cx="1961818" cy="393779"/>
            <a:chOff x="573152" y="5178583"/>
            <a:chExt cx="2872821" cy="576637"/>
          </a:xfrm>
        </p:grpSpPr>
        <p:grpSp>
          <p:nvGrpSpPr>
            <p:cNvPr id="26" name="组合 25"/>
            <p:cNvGrpSpPr/>
            <p:nvPr/>
          </p:nvGrpSpPr>
          <p:grpSpPr>
            <a:xfrm>
              <a:off x="573152" y="5178583"/>
              <a:ext cx="576637" cy="576637"/>
              <a:chOff x="4794737" y="2549769"/>
              <a:chExt cx="879231" cy="87923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794737" y="2549769"/>
                <a:ext cx="879231" cy="87923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iconfont-10799-5191697"/>
              <p:cNvSpPr>
                <a:spLocks noChangeAspect="1"/>
              </p:cNvSpPr>
              <p:nvPr/>
            </p:nvSpPr>
            <p:spPr bwMode="auto">
              <a:xfrm>
                <a:off x="5029892" y="2760579"/>
                <a:ext cx="408920" cy="408601"/>
              </a:xfrm>
              <a:custGeom>
                <a:avLst/>
                <a:gdLst>
                  <a:gd name="connsiteX0" fmla="*/ 42620 w 380929"/>
                  <a:gd name="connsiteY0" fmla="*/ 371704 h 380632"/>
                  <a:gd name="connsiteX1" fmla="*/ 338360 w 380929"/>
                  <a:gd name="connsiteY1" fmla="*/ 371704 h 380632"/>
                  <a:gd name="connsiteX2" fmla="*/ 342836 w 380929"/>
                  <a:gd name="connsiteY2" fmla="*/ 376144 h 380632"/>
                  <a:gd name="connsiteX3" fmla="*/ 338408 w 380929"/>
                  <a:gd name="connsiteY3" fmla="*/ 380632 h 380632"/>
                  <a:gd name="connsiteX4" fmla="*/ 42620 w 380929"/>
                  <a:gd name="connsiteY4" fmla="*/ 380632 h 380632"/>
                  <a:gd name="connsiteX5" fmla="*/ 38192 w 380929"/>
                  <a:gd name="connsiteY5" fmla="*/ 376144 h 380632"/>
                  <a:gd name="connsiteX6" fmla="*/ 42620 w 380929"/>
                  <a:gd name="connsiteY6" fmla="*/ 371704 h 380632"/>
                  <a:gd name="connsiteX7" fmla="*/ 251320 w 380929"/>
                  <a:gd name="connsiteY7" fmla="*/ 190610 h 380632"/>
                  <a:gd name="connsiteX8" fmla="*/ 301691 w 380929"/>
                  <a:gd name="connsiteY8" fmla="*/ 190610 h 380632"/>
                  <a:gd name="connsiteX9" fmla="*/ 277196 w 380929"/>
                  <a:gd name="connsiteY9" fmla="*/ 258281 h 380632"/>
                  <a:gd name="connsiteX10" fmla="*/ 117256 w 380929"/>
                  <a:gd name="connsiteY10" fmla="*/ 190610 h 380632"/>
                  <a:gd name="connsiteX11" fmla="*/ 149051 w 380929"/>
                  <a:gd name="connsiteY11" fmla="*/ 190610 h 380632"/>
                  <a:gd name="connsiteX12" fmla="*/ 133219 w 380929"/>
                  <a:gd name="connsiteY12" fmla="*/ 222138 h 380632"/>
                  <a:gd name="connsiteX13" fmla="*/ 338174 w 380929"/>
                  <a:gd name="connsiteY13" fmla="*/ 189963 h 380632"/>
                  <a:gd name="connsiteX14" fmla="*/ 338968 w 380929"/>
                  <a:gd name="connsiteY14" fmla="*/ 190757 h 380632"/>
                  <a:gd name="connsiteX15" fmla="*/ 338174 w 380929"/>
                  <a:gd name="connsiteY15" fmla="*/ 191538 h 380632"/>
                  <a:gd name="connsiteX16" fmla="*/ 302724 w 380929"/>
                  <a:gd name="connsiteY16" fmla="*/ 187757 h 380632"/>
                  <a:gd name="connsiteX17" fmla="*/ 333634 w 380929"/>
                  <a:gd name="connsiteY17" fmla="*/ 187757 h 380632"/>
                  <a:gd name="connsiteX18" fmla="*/ 333634 w 380929"/>
                  <a:gd name="connsiteY18" fmla="*/ 193709 h 380632"/>
                  <a:gd name="connsiteX19" fmla="*/ 306867 w 380929"/>
                  <a:gd name="connsiteY19" fmla="*/ 193709 h 380632"/>
                  <a:gd name="connsiteX20" fmla="*/ 277339 w 380929"/>
                  <a:gd name="connsiteY20" fmla="*/ 275281 h 380632"/>
                  <a:gd name="connsiteX21" fmla="*/ 245024 w 380929"/>
                  <a:gd name="connsiteY21" fmla="*/ 190610 h 380632"/>
                  <a:gd name="connsiteX22" fmla="*/ 248171 w 380929"/>
                  <a:gd name="connsiteY22" fmla="*/ 190610 h 380632"/>
                  <a:gd name="connsiteX23" fmla="*/ 277277 w 380929"/>
                  <a:gd name="connsiteY23" fmla="*/ 266750 h 380632"/>
                  <a:gd name="connsiteX24" fmla="*/ 304801 w 380929"/>
                  <a:gd name="connsiteY24" fmla="*/ 190610 h 380632"/>
                  <a:gd name="connsiteX25" fmla="*/ 301691 w 380929"/>
                  <a:gd name="connsiteY25" fmla="*/ 190610 h 380632"/>
                  <a:gd name="connsiteX26" fmla="*/ 94641 w 380929"/>
                  <a:gd name="connsiteY26" fmla="*/ 159280 h 380632"/>
                  <a:gd name="connsiteX27" fmla="*/ 110564 w 380929"/>
                  <a:gd name="connsiteY27" fmla="*/ 190610 h 380632"/>
                  <a:gd name="connsiteX28" fmla="*/ 79473 w 380929"/>
                  <a:gd name="connsiteY28" fmla="*/ 190610 h 380632"/>
                  <a:gd name="connsiteX29" fmla="*/ 94593 w 380929"/>
                  <a:gd name="connsiteY29" fmla="*/ 145851 h 380632"/>
                  <a:gd name="connsiteX30" fmla="*/ 117256 w 380929"/>
                  <a:gd name="connsiteY30" fmla="*/ 190610 h 380632"/>
                  <a:gd name="connsiteX31" fmla="*/ 113883 w 380929"/>
                  <a:gd name="connsiteY31" fmla="*/ 190610 h 380632"/>
                  <a:gd name="connsiteX32" fmla="*/ 94561 w 380929"/>
                  <a:gd name="connsiteY32" fmla="*/ 152611 h 380632"/>
                  <a:gd name="connsiteX33" fmla="*/ 76133 w 380929"/>
                  <a:gd name="connsiteY33" fmla="*/ 190610 h 380632"/>
                  <a:gd name="connsiteX34" fmla="*/ 79473 w 380929"/>
                  <a:gd name="connsiteY34" fmla="*/ 190610 h 380632"/>
                  <a:gd name="connsiteX35" fmla="*/ 78019 w 380929"/>
                  <a:gd name="connsiteY35" fmla="*/ 193614 h 380632"/>
                  <a:gd name="connsiteX36" fmla="*/ 47443 w 380929"/>
                  <a:gd name="connsiteY36" fmla="*/ 193614 h 380632"/>
                  <a:gd name="connsiteX37" fmla="*/ 47096 w 380929"/>
                  <a:gd name="connsiteY37" fmla="*/ 193267 h 380632"/>
                  <a:gd name="connsiteX38" fmla="*/ 47096 w 380929"/>
                  <a:gd name="connsiteY38" fmla="*/ 188002 h 380632"/>
                  <a:gd name="connsiteX39" fmla="*/ 47443 w 380929"/>
                  <a:gd name="connsiteY39" fmla="*/ 187661 h 380632"/>
                  <a:gd name="connsiteX40" fmla="*/ 74352 w 380929"/>
                  <a:gd name="connsiteY40" fmla="*/ 187661 h 380632"/>
                  <a:gd name="connsiteX41" fmla="*/ 219091 w 380929"/>
                  <a:gd name="connsiteY41" fmla="*/ 122661 h 380632"/>
                  <a:gd name="connsiteX42" fmla="*/ 245024 w 380929"/>
                  <a:gd name="connsiteY42" fmla="*/ 190610 h 380632"/>
                  <a:gd name="connsiteX43" fmla="*/ 193640 w 380929"/>
                  <a:gd name="connsiteY43" fmla="*/ 190610 h 380632"/>
                  <a:gd name="connsiteX44" fmla="*/ 218948 w 380929"/>
                  <a:gd name="connsiteY44" fmla="*/ 105946 h 380632"/>
                  <a:gd name="connsiteX45" fmla="*/ 251320 w 380929"/>
                  <a:gd name="connsiteY45" fmla="*/ 190610 h 380632"/>
                  <a:gd name="connsiteX46" fmla="*/ 248171 w 380929"/>
                  <a:gd name="connsiteY46" fmla="*/ 190610 h 380632"/>
                  <a:gd name="connsiteX47" fmla="*/ 218991 w 380929"/>
                  <a:gd name="connsiteY47" fmla="*/ 114279 h 380632"/>
                  <a:gd name="connsiteX48" fmla="*/ 190419 w 380929"/>
                  <a:gd name="connsiteY48" fmla="*/ 190610 h 380632"/>
                  <a:gd name="connsiteX49" fmla="*/ 193640 w 380929"/>
                  <a:gd name="connsiteY49" fmla="*/ 190610 h 380632"/>
                  <a:gd name="connsiteX50" fmla="*/ 192515 w 380929"/>
                  <a:gd name="connsiteY50" fmla="*/ 193614 h 380632"/>
                  <a:gd name="connsiteX51" fmla="*/ 154175 w 380929"/>
                  <a:gd name="connsiteY51" fmla="*/ 193614 h 380632"/>
                  <a:gd name="connsiteX52" fmla="*/ 133267 w 380929"/>
                  <a:gd name="connsiteY52" fmla="*/ 235281 h 380632"/>
                  <a:gd name="connsiteX53" fmla="*/ 110564 w 380929"/>
                  <a:gd name="connsiteY53" fmla="*/ 190610 h 380632"/>
                  <a:gd name="connsiteX54" fmla="*/ 113883 w 380929"/>
                  <a:gd name="connsiteY54" fmla="*/ 190610 h 380632"/>
                  <a:gd name="connsiteX55" fmla="*/ 133228 w 380929"/>
                  <a:gd name="connsiteY55" fmla="*/ 228656 h 380632"/>
                  <a:gd name="connsiteX56" fmla="*/ 152324 w 380929"/>
                  <a:gd name="connsiteY56" fmla="*/ 190610 h 380632"/>
                  <a:gd name="connsiteX57" fmla="*/ 149051 w 380929"/>
                  <a:gd name="connsiteY57" fmla="*/ 190610 h 380632"/>
                  <a:gd name="connsiteX58" fmla="*/ 150508 w 380929"/>
                  <a:gd name="connsiteY58" fmla="*/ 187709 h 380632"/>
                  <a:gd name="connsiteX59" fmla="*/ 188371 w 380929"/>
                  <a:gd name="connsiteY59" fmla="*/ 187709 h 380632"/>
                  <a:gd name="connsiteX60" fmla="*/ 58420 w 380929"/>
                  <a:gd name="connsiteY60" fmla="*/ 43351 h 380632"/>
                  <a:gd name="connsiteX61" fmla="*/ 322362 w 380929"/>
                  <a:gd name="connsiteY61" fmla="*/ 43351 h 380632"/>
                  <a:gd name="connsiteX62" fmla="*/ 338174 w 380929"/>
                  <a:gd name="connsiteY62" fmla="*/ 59115 h 380632"/>
                  <a:gd name="connsiteX63" fmla="*/ 338174 w 380929"/>
                  <a:gd name="connsiteY63" fmla="*/ 189963 h 380632"/>
                  <a:gd name="connsiteX64" fmla="*/ 335968 w 380929"/>
                  <a:gd name="connsiteY64" fmla="*/ 187757 h 380632"/>
                  <a:gd name="connsiteX65" fmla="*/ 333634 w 380929"/>
                  <a:gd name="connsiteY65" fmla="*/ 187757 h 380632"/>
                  <a:gd name="connsiteX66" fmla="*/ 333634 w 380929"/>
                  <a:gd name="connsiteY66" fmla="*/ 59126 h 380632"/>
                  <a:gd name="connsiteX67" fmla="*/ 322302 w 380929"/>
                  <a:gd name="connsiteY67" fmla="*/ 47792 h 380632"/>
                  <a:gd name="connsiteX68" fmla="*/ 58428 w 380929"/>
                  <a:gd name="connsiteY68" fmla="*/ 47792 h 380632"/>
                  <a:gd name="connsiteX69" fmla="*/ 47096 w 380929"/>
                  <a:gd name="connsiteY69" fmla="*/ 59126 h 380632"/>
                  <a:gd name="connsiteX70" fmla="*/ 47096 w 380929"/>
                  <a:gd name="connsiteY70" fmla="*/ 188002 h 380632"/>
                  <a:gd name="connsiteX71" fmla="*/ 44442 w 380929"/>
                  <a:gd name="connsiteY71" fmla="*/ 190614 h 380632"/>
                  <a:gd name="connsiteX72" fmla="*/ 47096 w 380929"/>
                  <a:gd name="connsiteY72" fmla="*/ 193267 h 380632"/>
                  <a:gd name="connsiteX73" fmla="*/ 47096 w 380929"/>
                  <a:gd name="connsiteY73" fmla="*/ 284803 h 380632"/>
                  <a:gd name="connsiteX74" fmla="*/ 58428 w 380929"/>
                  <a:gd name="connsiteY74" fmla="*/ 296089 h 380632"/>
                  <a:gd name="connsiteX75" fmla="*/ 322302 w 380929"/>
                  <a:gd name="connsiteY75" fmla="*/ 296089 h 380632"/>
                  <a:gd name="connsiteX76" fmla="*/ 333634 w 380929"/>
                  <a:gd name="connsiteY76" fmla="*/ 284803 h 380632"/>
                  <a:gd name="connsiteX77" fmla="*/ 333634 w 380929"/>
                  <a:gd name="connsiteY77" fmla="*/ 193709 h 380632"/>
                  <a:gd name="connsiteX78" fmla="*/ 335968 w 380929"/>
                  <a:gd name="connsiteY78" fmla="*/ 193709 h 380632"/>
                  <a:gd name="connsiteX79" fmla="*/ 338174 w 380929"/>
                  <a:gd name="connsiteY79" fmla="*/ 191538 h 380632"/>
                  <a:gd name="connsiteX80" fmla="*/ 338174 w 380929"/>
                  <a:gd name="connsiteY80" fmla="*/ 284814 h 380632"/>
                  <a:gd name="connsiteX81" fmla="*/ 322362 w 380929"/>
                  <a:gd name="connsiteY81" fmla="*/ 300578 h 380632"/>
                  <a:gd name="connsiteX82" fmla="*/ 58420 w 380929"/>
                  <a:gd name="connsiteY82" fmla="*/ 300578 h 380632"/>
                  <a:gd name="connsiteX83" fmla="*/ 42656 w 380929"/>
                  <a:gd name="connsiteY83" fmla="*/ 284814 h 380632"/>
                  <a:gd name="connsiteX84" fmla="*/ 42656 w 380929"/>
                  <a:gd name="connsiteY84" fmla="*/ 59115 h 380632"/>
                  <a:gd name="connsiteX85" fmla="*/ 58420 w 380929"/>
                  <a:gd name="connsiteY85" fmla="*/ 43351 h 380632"/>
                  <a:gd name="connsiteX86" fmla="*/ 58428 w 380929"/>
                  <a:gd name="connsiteY86" fmla="*/ 38887 h 380632"/>
                  <a:gd name="connsiteX87" fmla="*/ 38192 w 380929"/>
                  <a:gd name="connsiteY87" fmla="*/ 59126 h 380632"/>
                  <a:gd name="connsiteX88" fmla="*/ 38192 w 380929"/>
                  <a:gd name="connsiteY88" fmla="*/ 284803 h 380632"/>
                  <a:gd name="connsiteX89" fmla="*/ 58428 w 380929"/>
                  <a:gd name="connsiteY89" fmla="*/ 305042 h 380632"/>
                  <a:gd name="connsiteX90" fmla="*/ 322302 w 380929"/>
                  <a:gd name="connsiteY90" fmla="*/ 305042 h 380632"/>
                  <a:gd name="connsiteX91" fmla="*/ 342538 w 380929"/>
                  <a:gd name="connsiteY91" fmla="*/ 284803 h 380632"/>
                  <a:gd name="connsiteX92" fmla="*/ 342538 w 380929"/>
                  <a:gd name="connsiteY92" fmla="*/ 59126 h 380632"/>
                  <a:gd name="connsiteX93" fmla="*/ 322302 w 380929"/>
                  <a:gd name="connsiteY93" fmla="*/ 38887 h 380632"/>
                  <a:gd name="connsiteX94" fmla="*/ 20237 w 380929"/>
                  <a:gd name="connsiteY94" fmla="*/ 11906 h 380632"/>
                  <a:gd name="connsiteX95" fmla="*/ 360692 w 380929"/>
                  <a:gd name="connsiteY95" fmla="*/ 11906 h 380632"/>
                  <a:gd name="connsiteX96" fmla="*/ 360692 w 380929"/>
                  <a:gd name="connsiteY96" fmla="*/ 11953 h 380632"/>
                  <a:gd name="connsiteX97" fmla="*/ 369025 w 380929"/>
                  <a:gd name="connsiteY97" fmla="*/ 20287 h 380632"/>
                  <a:gd name="connsiteX98" fmla="*/ 369025 w 380929"/>
                  <a:gd name="connsiteY98" fmla="*/ 322696 h 380632"/>
                  <a:gd name="connsiteX99" fmla="*/ 360692 w 380929"/>
                  <a:gd name="connsiteY99" fmla="*/ 331030 h 380632"/>
                  <a:gd name="connsiteX100" fmla="*/ 20237 w 380929"/>
                  <a:gd name="connsiteY100" fmla="*/ 331030 h 380632"/>
                  <a:gd name="connsiteX101" fmla="*/ 11904 w 380929"/>
                  <a:gd name="connsiteY101" fmla="*/ 322696 h 380632"/>
                  <a:gd name="connsiteX102" fmla="*/ 11904 w 380929"/>
                  <a:gd name="connsiteY102" fmla="*/ 20240 h 380632"/>
                  <a:gd name="connsiteX103" fmla="*/ 20237 w 380929"/>
                  <a:gd name="connsiteY103" fmla="*/ 11906 h 380632"/>
                  <a:gd name="connsiteX104" fmla="*/ 20237 w 380929"/>
                  <a:gd name="connsiteY104" fmla="*/ 5952 h 380632"/>
                  <a:gd name="connsiteX105" fmla="*/ 5952 w 380929"/>
                  <a:gd name="connsiteY105" fmla="*/ 20239 h 380632"/>
                  <a:gd name="connsiteX106" fmla="*/ 5952 w 380929"/>
                  <a:gd name="connsiteY106" fmla="*/ 322697 h 380632"/>
                  <a:gd name="connsiteX107" fmla="*/ 20237 w 380929"/>
                  <a:gd name="connsiteY107" fmla="*/ 336984 h 380632"/>
                  <a:gd name="connsiteX108" fmla="*/ 360692 w 380929"/>
                  <a:gd name="connsiteY108" fmla="*/ 336984 h 380632"/>
                  <a:gd name="connsiteX109" fmla="*/ 374977 w 380929"/>
                  <a:gd name="connsiteY109" fmla="*/ 322697 h 380632"/>
                  <a:gd name="connsiteX110" fmla="*/ 374977 w 380929"/>
                  <a:gd name="connsiteY110" fmla="*/ 20239 h 380632"/>
                  <a:gd name="connsiteX111" fmla="*/ 360692 w 380929"/>
                  <a:gd name="connsiteY111" fmla="*/ 5952 h 380632"/>
                  <a:gd name="connsiteX112" fmla="*/ 20237 w 380929"/>
                  <a:gd name="connsiteY112" fmla="*/ 0 h 380632"/>
                  <a:gd name="connsiteX113" fmla="*/ 360692 w 380929"/>
                  <a:gd name="connsiteY113" fmla="*/ 0 h 380632"/>
                  <a:gd name="connsiteX114" fmla="*/ 380929 w 380929"/>
                  <a:gd name="connsiteY114" fmla="*/ 20240 h 380632"/>
                  <a:gd name="connsiteX115" fmla="*/ 380929 w 380929"/>
                  <a:gd name="connsiteY115" fmla="*/ 322696 h 380632"/>
                  <a:gd name="connsiteX116" fmla="*/ 360692 w 380929"/>
                  <a:gd name="connsiteY116" fmla="*/ 342936 h 380632"/>
                  <a:gd name="connsiteX117" fmla="*/ 20237 w 380929"/>
                  <a:gd name="connsiteY117" fmla="*/ 342936 h 380632"/>
                  <a:gd name="connsiteX118" fmla="*/ 0 w 380929"/>
                  <a:gd name="connsiteY118" fmla="*/ 322696 h 380632"/>
                  <a:gd name="connsiteX119" fmla="*/ 0 w 380929"/>
                  <a:gd name="connsiteY119" fmla="*/ 20240 h 380632"/>
                  <a:gd name="connsiteX120" fmla="*/ 20237 w 380929"/>
                  <a:gd name="connsiteY120" fmla="*/ 0 h 38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380929" h="380632">
                    <a:moveTo>
                      <a:pt x="42620" y="371704"/>
                    </a:moveTo>
                    <a:lnTo>
                      <a:pt x="338360" y="371704"/>
                    </a:lnTo>
                    <a:cubicBezTo>
                      <a:pt x="340836" y="371704"/>
                      <a:pt x="342836" y="373709"/>
                      <a:pt x="342836" y="376144"/>
                    </a:cubicBezTo>
                    <a:cubicBezTo>
                      <a:pt x="342836" y="378627"/>
                      <a:pt x="340836" y="380632"/>
                      <a:pt x="338408" y="380632"/>
                    </a:cubicBezTo>
                    <a:lnTo>
                      <a:pt x="42620" y="380632"/>
                    </a:lnTo>
                    <a:cubicBezTo>
                      <a:pt x="40192" y="380632"/>
                      <a:pt x="38192" y="378627"/>
                      <a:pt x="38192" y="376144"/>
                    </a:cubicBezTo>
                    <a:cubicBezTo>
                      <a:pt x="38192" y="373709"/>
                      <a:pt x="40192" y="371704"/>
                      <a:pt x="42620" y="371704"/>
                    </a:cubicBezTo>
                    <a:close/>
                    <a:moveTo>
                      <a:pt x="251320" y="190610"/>
                    </a:moveTo>
                    <a:lnTo>
                      <a:pt x="301691" y="190610"/>
                    </a:lnTo>
                    <a:lnTo>
                      <a:pt x="277196" y="258281"/>
                    </a:lnTo>
                    <a:close/>
                    <a:moveTo>
                      <a:pt x="117256" y="190610"/>
                    </a:moveTo>
                    <a:lnTo>
                      <a:pt x="149051" y="190610"/>
                    </a:lnTo>
                    <a:lnTo>
                      <a:pt x="133219" y="222138"/>
                    </a:lnTo>
                    <a:close/>
                    <a:moveTo>
                      <a:pt x="338174" y="189963"/>
                    </a:moveTo>
                    <a:lnTo>
                      <a:pt x="338968" y="190757"/>
                    </a:lnTo>
                    <a:lnTo>
                      <a:pt x="338174" y="191538"/>
                    </a:lnTo>
                    <a:close/>
                    <a:moveTo>
                      <a:pt x="302724" y="187757"/>
                    </a:moveTo>
                    <a:lnTo>
                      <a:pt x="333634" y="187757"/>
                    </a:lnTo>
                    <a:lnTo>
                      <a:pt x="333634" y="193709"/>
                    </a:lnTo>
                    <a:lnTo>
                      <a:pt x="306867" y="193709"/>
                    </a:lnTo>
                    <a:lnTo>
                      <a:pt x="277339" y="275281"/>
                    </a:lnTo>
                    <a:lnTo>
                      <a:pt x="245024" y="190610"/>
                    </a:lnTo>
                    <a:lnTo>
                      <a:pt x="248171" y="190610"/>
                    </a:lnTo>
                    <a:lnTo>
                      <a:pt x="277277" y="266750"/>
                    </a:lnTo>
                    <a:lnTo>
                      <a:pt x="304801" y="190610"/>
                    </a:lnTo>
                    <a:lnTo>
                      <a:pt x="301691" y="190610"/>
                    </a:lnTo>
                    <a:close/>
                    <a:moveTo>
                      <a:pt x="94641" y="159280"/>
                    </a:moveTo>
                    <a:lnTo>
                      <a:pt x="110564" y="190610"/>
                    </a:lnTo>
                    <a:lnTo>
                      <a:pt x="79473" y="190610"/>
                    </a:lnTo>
                    <a:close/>
                    <a:moveTo>
                      <a:pt x="94593" y="145851"/>
                    </a:moveTo>
                    <a:lnTo>
                      <a:pt x="117256" y="190610"/>
                    </a:lnTo>
                    <a:lnTo>
                      <a:pt x="113883" y="190610"/>
                    </a:lnTo>
                    <a:lnTo>
                      <a:pt x="94561" y="152611"/>
                    </a:lnTo>
                    <a:lnTo>
                      <a:pt x="76133" y="190610"/>
                    </a:lnTo>
                    <a:lnTo>
                      <a:pt x="79473" y="190610"/>
                    </a:lnTo>
                    <a:lnTo>
                      <a:pt x="78019" y="193614"/>
                    </a:lnTo>
                    <a:lnTo>
                      <a:pt x="47443" y="193614"/>
                    </a:lnTo>
                    <a:lnTo>
                      <a:pt x="47096" y="193267"/>
                    </a:lnTo>
                    <a:lnTo>
                      <a:pt x="47096" y="188002"/>
                    </a:lnTo>
                    <a:lnTo>
                      <a:pt x="47443" y="187661"/>
                    </a:lnTo>
                    <a:lnTo>
                      <a:pt x="74352" y="187661"/>
                    </a:lnTo>
                    <a:close/>
                    <a:moveTo>
                      <a:pt x="219091" y="122661"/>
                    </a:moveTo>
                    <a:lnTo>
                      <a:pt x="245024" y="190610"/>
                    </a:lnTo>
                    <a:lnTo>
                      <a:pt x="193640" y="190610"/>
                    </a:lnTo>
                    <a:close/>
                    <a:moveTo>
                      <a:pt x="218948" y="105946"/>
                    </a:moveTo>
                    <a:lnTo>
                      <a:pt x="251320" y="190610"/>
                    </a:lnTo>
                    <a:lnTo>
                      <a:pt x="248171" y="190610"/>
                    </a:lnTo>
                    <a:lnTo>
                      <a:pt x="218991" y="114279"/>
                    </a:lnTo>
                    <a:lnTo>
                      <a:pt x="190419" y="190610"/>
                    </a:lnTo>
                    <a:lnTo>
                      <a:pt x="193640" y="190610"/>
                    </a:lnTo>
                    <a:lnTo>
                      <a:pt x="192515" y="193614"/>
                    </a:lnTo>
                    <a:lnTo>
                      <a:pt x="154175" y="193614"/>
                    </a:lnTo>
                    <a:lnTo>
                      <a:pt x="133267" y="235281"/>
                    </a:lnTo>
                    <a:lnTo>
                      <a:pt x="110564" y="190610"/>
                    </a:lnTo>
                    <a:lnTo>
                      <a:pt x="113883" y="190610"/>
                    </a:lnTo>
                    <a:lnTo>
                      <a:pt x="133228" y="228656"/>
                    </a:lnTo>
                    <a:lnTo>
                      <a:pt x="152324" y="190610"/>
                    </a:lnTo>
                    <a:lnTo>
                      <a:pt x="149051" y="190610"/>
                    </a:lnTo>
                    <a:lnTo>
                      <a:pt x="150508" y="187709"/>
                    </a:lnTo>
                    <a:lnTo>
                      <a:pt x="188371" y="187709"/>
                    </a:lnTo>
                    <a:close/>
                    <a:moveTo>
                      <a:pt x="58420" y="43351"/>
                    </a:moveTo>
                    <a:lnTo>
                      <a:pt x="322362" y="43351"/>
                    </a:lnTo>
                    <a:cubicBezTo>
                      <a:pt x="331078" y="43351"/>
                      <a:pt x="338174" y="50399"/>
                      <a:pt x="338174" y="59115"/>
                    </a:cubicBezTo>
                    <a:lnTo>
                      <a:pt x="338174" y="189963"/>
                    </a:lnTo>
                    <a:lnTo>
                      <a:pt x="335968" y="187757"/>
                    </a:lnTo>
                    <a:lnTo>
                      <a:pt x="333634" y="187757"/>
                    </a:lnTo>
                    <a:lnTo>
                      <a:pt x="333634" y="59126"/>
                    </a:lnTo>
                    <a:cubicBezTo>
                      <a:pt x="333634" y="52887"/>
                      <a:pt x="328587" y="47792"/>
                      <a:pt x="322302" y="47792"/>
                    </a:cubicBezTo>
                    <a:lnTo>
                      <a:pt x="58428" y="47792"/>
                    </a:lnTo>
                    <a:cubicBezTo>
                      <a:pt x="52191" y="47792"/>
                      <a:pt x="47096" y="52887"/>
                      <a:pt x="47096" y="59126"/>
                    </a:cubicBezTo>
                    <a:lnTo>
                      <a:pt x="47096" y="188002"/>
                    </a:lnTo>
                    <a:lnTo>
                      <a:pt x="44442" y="190614"/>
                    </a:lnTo>
                    <a:lnTo>
                      <a:pt x="47096" y="193267"/>
                    </a:lnTo>
                    <a:lnTo>
                      <a:pt x="47096" y="284803"/>
                    </a:lnTo>
                    <a:cubicBezTo>
                      <a:pt x="47096" y="291042"/>
                      <a:pt x="52191" y="296089"/>
                      <a:pt x="58428" y="296089"/>
                    </a:cubicBezTo>
                    <a:lnTo>
                      <a:pt x="322302" y="296089"/>
                    </a:lnTo>
                    <a:cubicBezTo>
                      <a:pt x="328587" y="296089"/>
                      <a:pt x="333634" y="291042"/>
                      <a:pt x="333634" y="284803"/>
                    </a:cubicBezTo>
                    <a:lnTo>
                      <a:pt x="333634" y="193709"/>
                    </a:lnTo>
                    <a:lnTo>
                      <a:pt x="335968" y="193709"/>
                    </a:lnTo>
                    <a:lnTo>
                      <a:pt x="338174" y="191538"/>
                    </a:lnTo>
                    <a:lnTo>
                      <a:pt x="338174" y="284814"/>
                    </a:lnTo>
                    <a:cubicBezTo>
                      <a:pt x="338174" y="293482"/>
                      <a:pt x="331078" y="300578"/>
                      <a:pt x="322362" y="300578"/>
                    </a:cubicBezTo>
                    <a:lnTo>
                      <a:pt x="58420" y="300578"/>
                    </a:lnTo>
                    <a:cubicBezTo>
                      <a:pt x="49705" y="300578"/>
                      <a:pt x="42656" y="293482"/>
                      <a:pt x="42656" y="284814"/>
                    </a:cubicBezTo>
                    <a:lnTo>
                      <a:pt x="42656" y="59115"/>
                    </a:lnTo>
                    <a:cubicBezTo>
                      <a:pt x="42656" y="50399"/>
                      <a:pt x="49705" y="43351"/>
                      <a:pt x="58420" y="43351"/>
                    </a:cubicBezTo>
                    <a:close/>
                    <a:moveTo>
                      <a:pt x="58428" y="38887"/>
                    </a:moveTo>
                    <a:cubicBezTo>
                      <a:pt x="47286" y="38887"/>
                      <a:pt x="38192" y="47982"/>
                      <a:pt x="38192" y="59126"/>
                    </a:cubicBezTo>
                    <a:lnTo>
                      <a:pt x="38192" y="284803"/>
                    </a:lnTo>
                    <a:cubicBezTo>
                      <a:pt x="38192" y="295899"/>
                      <a:pt x="47286" y="305042"/>
                      <a:pt x="58428" y="305042"/>
                    </a:cubicBezTo>
                    <a:lnTo>
                      <a:pt x="322302" y="305042"/>
                    </a:lnTo>
                    <a:cubicBezTo>
                      <a:pt x="333444" y="305042"/>
                      <a:pt x="342538" y="295899"/>
                      <a:pt x="342538" y="284803"/>
                    </a:cubicBezTo>
                    <a:lnTo>
                      <a:pt x="342538" y="59126"/>
                    </a:lnTo>
                    <a:cubicBezTo>
                      <a:pt x="342538" y="47982"/>
                      <a:pt x="333444" y="38887"/>
                      <a:pt x="322302" y="38887"/>
                    </a:cubicBezTo>
                    <a:close/>
                    <a:moveTo>
                      <a:pt x="20237" y="11906"/>
                    </a:moveTo>
                    <a:lnTo>
                      <a:pt x="360692" y="11906"/>
                    </a:lnTo>
                    <a:lnTo>
                      <a:pt x="360692" y="11953"/>
                    </a:lnTo>
                    <a:cubicBezTo>
                      <a:pt x="365311" y="11953"/>
                      <a:pt x="369025" y="15668"/>
                      <a:pt x="369025" y="20287"/>
                    </a:cubicBezTo>
                    <a:lnTo>
                      <a:pt x="369025" y="322696"/>
                    </a:lnTo>
                    <a:cubicBezTo>
                      <a:pt x="369025" y="327268"/>
                      <a:pt x="365311" y="331030"/>
                      <a:pt x="360692" y="331030"/>
                    </a:cubicBezTo>
                    <a:lnTo>
                      <a:pt x="20237" y="331030"/>
                    </a:lnTo>
                    <a:cubicBezTo>
                      <a:pt x="15666" y="331030"/>
                      <a:pt x="11904" y="327268"/>
                      <a:pt x="11904" y="322696"/>
                    </a:cubicBezTo>
                    <a:lnTo>
                      <a:pt x="11904" y="20240"/>
                    </a:lnTo>
                    <a:cubicBezTo>
                      <a:pt x="11904" y="15668"/>
                      <a:pt x="15666" y="11906"/>
                      <a:pt x="20237" y="11906"/>
                    </a:cubicBezTo>
                    <a:close/>
                    <a:moveTo>
                      <a:pt x="20237" y="5952"/>
                    </a:moveTo>
                    <a:cubicBezTo>
                      <a:pt x="12380" y="5952"/>
                      <a:pt x="5952" y="12381"/>
                      <a:pt x="5952" y="20239"/>
                    </a:cubicBezTo>
                    <a:lnTo>
                      <a:pt x="5952" y="322697"/>
                    </a:lnTo>
                    <a:cubicBezTo>
                      <a:pt x="5952" y="330555"/>
                      <a:pt x="12380" y="336984"/>
                      <a:pt x="20237" y="336984"/>
                    </a:cubicBezTo>
                    <a:lnTo>
                      <a:pt x="360692" y="336984"/>
                    </a:lnTo>
                    <a:cubicBezTo>
                      <a:pt x="368549" y="336984"/>
                      <a:pt x="374977" y="330555"/>
                      <a:pt x="374977" y="322697"/>
                    </a:cubicBezTo>
                    <a:lnTo>
                      <a:pt x="374977" y="20239"/>
                    </a:lnTo>
                    <a:cubicBezTo>
                      <a:pt x="374977" y="12381"/>
                      <a:pt x="368549" y="5952"/>
                      <a:pt x="360692" y="5952"/>
                    </a:cubicBezTo>
                    <a:close/>
                    <a:moveTo>
                      <a:pt x="20237" y="0"/>
                    </a:moveTo>
                    <a:lnTo>
                      <a:pt x="360692" y="0"/>
                    </a:lnTo>
                    <a:cubicBezTo>
                      <a:pt x="371834" y="0"/>
                      <a:pt x="380929" y="9143"/>
                      <a:pt x="380929" y="20240"/>
                    </a:cubicBezTo>
                    <a:lnTo>
                      <a:pt x="380929" y="322696"/>
                    </a:lnTo>
                    <a:cubicBezTo>
                      <a:pt x="380929" y="333793"/>
                      <a:pt x="371834" y="342936"/>
                      <a:pt x="360692" y="342936"/>
                    </a:cubicBezTo>
                    <a:lnTo>
                      <a:pt x="20237" y="342936"/>
                    </a:lnTo>
                    <a:cubicBezTo>
                      <a:pt x="9142" y="342936"/>
                      <a:pt x="0" y="333793"/>
                      <a:pt x="0" y="322696"/>
                    </a:cubicBezTo>
                    <a:lnTo>
                      <a:pt x="0" y="20240"/>
                    </a:lnTo>
                    <a:cubicBezTo>
                      <a:pt x="0" y="9143"/>
                      <a:pt x="9142" y="0"/>
                      <a:pt x="202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338547" y="5178583"/>
              <a:ext cx="576637" cy="576637"/>
              <a:chOff x="8018583" y="2549769"/>
              <a:chExt cx="879231" cy="87923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8018583" y="2549769"/>
                <a:ext cx="879231" cy="87923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iconfont-10799-5191697"/>
              <p:cNvSpPr>
                <a:spLocks noChangeAspect="1"/>
              </p:cNvSpPr>
              <p:nvPr/>
            </p:nvSpPr>
            <p:spPr bwMode="auto">
              <a:xfrm>
                <a:off x="8281883" y="2745493"/>
                <a:ext cx="408919" cy="406751"/>
              </a:xfrm>
              <a:custGeom>
                <a:avLst/>
                <a:gdLst>
                  <a:gd name="T0" fmla="*/ 2711 w 2800"/>
                  <a:gd name="T1" fmla="*/ 736 h 2789"/>
                  <a:gd name="T2" fmla="*/ 2592 w 2800"/>
                  <a:gd name="T3" fmla="*/ 813 h 2789"/>
                  <a:gd name="T4" fmla="*/ 2492 w 2800"/>
                  <a:gd name="T5" fmla="*/ 1029 h 2789"/>
                  <a:gd name="T6" fmla="*/ 1771 w 2800"/>
                  <a:gd name="T7" fmla="*/ 307 h 2789"/>
                  <a:gd name="T8" fmla="*/ 1986 w 2800"/>
                  <a:gd name="T9" fmla="*/ 207 h 2789"/>
                  <a:gd name="T10" fmla="*/ 2064 w 2800"/>
                  <a:gd name="T11" fmla="*/ 89 h 2789"/>
                  <a:gd name="T12" fmla="*/ 1945 w 2800"/>
                  <a:gd name="T13" fmla="*/ 11 h 2789"/>
                  <a:gd name="T14" fmla="*/ 1470 w 2800"/>
                  <a:gd name="T15" fmla="*/ 295 h 2789"/>
                  <a:gd name="T16" fmla="*/ 1284 w 2800"/>
                  <a:gd name="T17" fmla="*/ 1289 h 2789"/>
                  <a:gd name="T18" fmla="*/ 310 w 2800"/>
                  <a:gd name="T19" fmla="*/ 1455 h 2789"/>
                  <a:gd name="T20" fmla="*/ 13 w 2800"/>
                  <a:gd name="T21" fmla="*/ 1942 h 2789"/>
                  <a:gd name="T22" fmla="*/ 87 w 2800"/>
                  <a:gd name="T23" fmla="*/ 2062 h 2789"/>
                  <a:gd name="T24" fmla="*/ 110 w 2800"/>
                  <a:gd name="T25" fmla="*/ 2065 h 2789"/>
                  <a:gd name="T26" fmla="*/ 207 w 2800"/>
                  <a:gd name="T27" fmla="*/ 1987 h 2789"/>
                  <a:gd name="T28" fmla="*/ 316 w 2800"/>
                  <a:gd name="T29" fmla="*/ 1763 h 2789"/>
                  <a:gd name="T30" fmla="*/ 1037 w 2800"/>
                  <a:gd name="T31" fmla="*/ 2484 h 2789"/>
                  <a:gd name="T32" fmla="*/ 812 w 2800"/>
                  <a:gd name="T33" fmla="*/ 2592 h 2789"/>
                  <a:gd name="T34" fmla="*/ 737 w 2800"/>
                  <a:gd name="T35" fmla="*/ 2712 h 2789"/>
                  <a:gd name="T36" fmla="*/ 835 w 2800"/>
                  <a:gd name="T37" fmla="*/ 2789 h 2789"/>
                  <a:gd name="T38" fmla="*/ 857 w 2800"/>
                  <a:gd name="T39" fmla="*/ 2787 h 2789"/>
                  <a:gd name="T40" fmla="*/ 1345 w 2800"/>
                  <a:gd name="T41" fmla="*/ 2489 h 2789"/>
                  <a:gd name="T42" fmla="*/ 1510 w 2800"/>
                  <a:gd name="T43" fmla="*/ 1516 h 2789"/>
                  <a:gd name="T44" fmla="*/ 2505 w 2800"/>
                  <a:gd name="T45" fmla="*/ 1329 h 2789"/>
                  <a:gd name="T46" fmla="*/ 2788 w 2800"/>
                  <a:gd name="T47" fmla="*/ 854 h 2789"/>
                  <a:gd name="T48" fmla="*/ 2711 w 2800"/>
                  <a:gd name="T49" fmla="*/ 736 h 2789"/>
                  <a:gd name="T50" fmla="*/ 2429 w 2800"/>
                  <a:gd name="T51" fmla="*/ 1116 h 2789"/>
                  <a:gd name="T52" fmla="*/ 2363 w 2800"/>
                  <a:gd name="T53" fmla="*/ 1188 h 2789"/>
                  <a:gd name="T54" fmla="*/ 2313 w 2800"/>
                  <a:gd name="T55" fmla="*/ 1230 h 2789"/>
                  <a:gd name="T56" fmla="*/ 1569 w 2800"/>
                  <a:gd name="T57" fmla="*/ 486 h 2789"/>
                  <a:gd name="T58" fmla="*/ 1612 w 2800"/>
                  <a:gd name="T59" fmla="*/ 436 h 2789"/>
                  <a:gd name="T60" fmla="*/ 1684 w 2800"/>
                  <a:gd name="T61" fmla="*/ 371 h 2789"/>
                  <a:gd name="T62" fmla="*/ 2429 w 2800"/>
                  <a:gd name="T63" fmla="*/ 1116 h 2789"/>
                  <a:gd name="T64" fmla="*/ 2031 w 2800"/>
                  <a:gd name="T65" fmla="*/ 1328 h 2789"/>
                  <a:gd name="T66" fmla="*/ 1471 w 2800"/>
                  <a:gd name="T67" fmla="*/ 769 h 2789"/>
                  <a:gd name="T68" fmla="*/ 1516 w 2800"/>
                  <a:gd name="T69" fmla="*/ 583 h 2789"/>
                  <a:gd name="T70" fmla="*/ 2216 w 2800"/>
                  <a:gd name="T71" fmla="*/ 1284 h 2789"/>
                  <a:gd name="T72" fmla="*/ 2031 w 2800"/>
                  <a:gd name="T73" fmla="*/ 1328 h 2789"/>
                  <a:gd name="T74" fmla="*/ 780 w 2800"/>
                  <a:gd name="T75" fmla="*/ 1466 h 2789"/>
                  <a:gd name="T76" fmla="*/ 1334 w 2800"/>
                  <a:gd name="T77" fmla="*/ 2019 h 2789"/>
                  <a:gd name="T78" fmla="*/ 1293 w 2800"/>
                  <a:gd name="T79" fmla="*/ 2208 h 2789"/>
                  <a:gd name="T80" fmla="*/ 591 w 2800"/>
                  <a:gd name="T81" fmla="*/ 1507 h 2789"/>
                  <a:gd name="T82" fmla="*/ 780 w 2800"/>
                  <a:gd name="T83" fmla="*/ 1466 h 2789"/>
                  <a:gd name="T84" fmla="*/ 927 w 2800"/>
                  <a:gd name="T85" fmla="*/ 1462 h 2789"/>
                  <a:gd name="T86" fmla="*/ 1307 w 2800"/>
                  <a:gd name="T87" fmla="*/ 1493 h 2789"/>
                  <a:gd name="T88" fmla="*/ 1338 w 2800"/>
                  <a:gd name="T89" fmla="*/ 1872 h 2789"/>
                  <a:gd name="T90" fmla="*/ 927 w 2800"/>
                  <a:gd name="T91" fmla="*/ 1462 h 2789"/>
                  <a:gd name="T92" fmla="*/ 380 w 2800"/>
                  <a:gd name="T93" fmla="*/ 1676 h 2789"/>
                  <a:gd name="T94" fmla="*/ 452 w 2800"/>
                  <a:gd name="T95" fmla="*/ 1596 h 2789"/>
                  <a:gd name="T96" fmla="*/ 494 w 2800"/>
                  <a:gd name="T97" fmla="*/ 1560 h 2789"/>
                  <a:gd name="T98" fmla="*/ 1239 w 2800"/>
                  <a:gd name="T99" fmla="*/ 2306 h 2789"/>
                  <a:gd name="T100" fmla="*/ 1203 w 2800"/>
                  <a:gd name="T101" fmla="*/ 2348 h 2789"/>
                  <a:gd name="T102" fmla="*/ 1124 w 2800"/>
                  <a:gd name="T103" fmla="*/ 2420 h 2789"/>
                  <a:gd name="T104" fmla="*/ 380 w 2800"/>
                  <a:gd name="T105" fmla="*/ 1676 h 2789"/>
                  <a:gd name="T106" fmla="*/ 1487 w 2800"/>
                  <a:gd name="T107" fmla="*/ 1312 h 2789"/>
                  <a:gd name="T108" fmla="*/ 1463 w 2800"/>
                  <a:gd name="T109" fmla="*/ 911 h 2789"/>
                  <a:gd name="T110" fmla="*/ 1888 w 2800"/>
                  <a:gd name="T111" fmla="*/ 1337 h 2789"/>
                  <a:gd name="T112" fmla="*/ 1487 w 2800"/>
                  <a:gd name="T113" fmla="*/ 1312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00" h="2789">
                    <a:moveTo>
                      <a:pt x="2711" y="736"/>
                    </a:moveTo>
                    <a:cubicBezTo>
                      <a:pt x="2657" y="725"/>
                      <a:pt x="2604" y="759"/>
                      <a:pt x="2592" y="813"/>
                    </a:cubicBezTo>
                    <a:cubicBezTo>
                      <a:pt x="2592" y="815"/>
                      <a:pt x="2571" y="908"/>
                      <a:pt x="2492" y="1029"/>
                    </a:cubicBezTo>
                    <a:lnTo>
                      <a:pt x="1771" y="307"/>
                    </a:lnTo>
                    <a:cubicBezTo>
                      <a:pt x="1891" y="229"/>
                      <a:pt x="1984" y="207"/>
                      <a:pt x="1986" y="207"/>
                    </a:cubicBezTo>
                    <a:cubicBezTo>
                      <a:pt x="2040" y="195"/>
                      <a:pt x="2075" y="143"/>
                      <a:pt x="2064" y="89"/>
                    </a:cubicBezTo>
                    <a:cubicBezTo>
                      <a:pt x="2052" y="35"/>
                      <a:pt x="1999" y="0"/>
                      <a:pt x="1945" y="11"/>
                    </a:cubicBezTo>
                    <a:cubicBezTo>
                      <a:pt x="1936" y="13"/>
                      <a:pt x="1701" y="64"/>
                      <a:pt x="1470" y="295"/>
                    </a:cubicBezTo>
                    <a:cubicBezTo>
                      <a:pt x="1240" y="525"/>
                      <a:pt x="1241" y="879"/>
                      <a:pt x="1284" y="1289"/>
                    </a:cubicBezTo>
                    <a:cubicBezTo>
                      <a:pt x="882" y="1245"/>
                      <a:pt x="538" y="1227"/>
                      <a:pt x="310" y="1455"/>
                    </a:cubicBezTo>
                    <a:cubicBezTo>
                      <a:pt x="73" y="1692"/>
                      <a:pt x="15" y="1932"/>
                      <a:pt x="13" y="1942"/>
                    </a:cubicBezTo>
                    <a:cubicBezTo>
                      <a:pt x="0" y="1996"/>
                      <a:pt x="34" y="2050"/>
                      <a:pt x="87" y="2062"/>
                    </a:cubicBezTo>
                    <a:cubicBezTo>
                      <a:pt x="95" y="2064"/>
                      <a:pt x="103" y="2065"/>
                      <a:pt x="110" y="2065"/>
                    </a:cubicBezTo>
                    <a:cubicBezTo>
                      <a:pt x="156" y="2065"/>
                      <a:pt x="197" y="2034"/>
                      <a:pt x="207" y="1987"/>
                    </a:cubicBezTo>
                    <a:cubicBezTo>
                      <a:pt x="208" y="1986"/>
                      <a:pt x="233" y="1888"/>
                      <a:pt x="316" y="1763"/>
                    </a:cubicBezTo>
                    <a:lnTo>
                      <a:pt x="1037" y="2484"/>
                    </a:lnTo>
                    <a:cubicBezTo>
                      <a:pt x="911" y="2567"/>
                      <a:pt x="813" y="2592"/>
                      <a:pt x="812" y="2592"/>
                    </a:cubicBezTo>
                    <a:cubicBezTo>
                      <a:pt x="758" y="2605"/>
                      <a:pt x="725" y="2658"/>
                      <a:pt x="737" y="2712"/>
                    </a:cubicBezTo>
                    <a:cubicBezTo>
                      <a:pt x="748" y="2758"/>
                      <a:pt x="789" y="2789"/>
                      <a:pt x="835" y="2789"/>
                    </a:cubicBezTo>
                    <a:cubicBezTo>
                      <a:pt x="842" y="2789"/>
                      <a:pt x="850" y="2789"/>
                      <a:pt x="857" y="2787"/>
                    </a:cubicBezTo>
                    <a:cubicBezTo>
                      <a:pt x="868" y="2784"/>
                      <a:pt x="1108" y="2726"/>
                      <a:pt x="1345" y="2489"/>
                    </a:cubicBezTo>
                    <a:cubicBezTo>
                      <a:pt x="1572" y="2262"/>
                      <a:pt x="1555" y="1917"/>
                      <a:pt x="1510" y="1516"/>
                    </a:cubicBezTo>
                    <a:cubicBezTo>
                      <a:pt x="1920" y="1558"/>
                      <a:pt x="2275" y="1559"/>
                      <a:pt x="2505" y="1329"/>
                    </a:cubicBezTo>
                    <a:cubicBezTo>
                      <a:pt x="2736" y="1098"/>
                      <a:pt x="2786" y="864"/>
                      <a:pt x="2788" y="854"/>
                    </a:cubicBezTo>
                    <a:cubicBezTo>
                      <a:pt x="2800" y="800"/>
                      <a:pt x="2765" y="747"/>
                      <a:pt x="2711" y="736"/>
                    </a:cubicBezTo>
                    <a:close/>
                    <a:moveTo>
                      <a:pt x="2429" y="1116"/>
                    </a:moveTo>
                    <a:cubicBezTo>
                      <a:pt x="2409" y="1139"/>
                      <a:pt x="2388" y="1164"/>
                      <a:pt x="2363" y="1188"/>
                    </a:cubicBezTo>
                    <a:cubicBezTo>
                      <a:pt x="2348" y="1203"/>
                      <a:pt x="2331" y="1217"/>
                      <a:pt x="2313" y="1230"/>
                    </a:cubicBezTo>
                    <a:lnTo>
                      <a:pt x="1569" y="486"/>
                    </a:lnTo>
                    <a:cubicBezTo>
                      <a:pt x="1582" y="468"/>
                      <a:pt x="1596" y="452"/>
                      <a:pt x="1612" y="436"/>
                    </a:cubicBezTo>
                    <a:cubicBezTo>
                      <a:pt x="1636" y="412"/>
                      <a:pt x="1660" y="390"/>
                      <a:pt x="1684" y="371"/>
                    </a:cubicBezTo>
                    <a:lnTo>
                      <a:pt x="2429" y="1116"/>
                    </a:lnTo>
                    <a:close/>
                    <a:moveTo>
                      <a:pt x="2031" y="1328"/>
                    </a:moveTo>
                    <a:lnTo>
                      <a:pt x="1471" y="769"/>
                    </a:lnTo>
                    <a:cubicBezTo>
                      <a:pt x="1479" y="699"/>
                      <a:pt x="1494" y="638"/>
                      <a:pt x="1516" y="583"/>
                    </a:cubicBezTo>
                    <a:lnTo>
                      <a:pt x="2216" y="1284"/>
                    </a:lnTo>
                    <a:cubicBezTo>
                      <a:pt x="2162" y="1306"/>
                      <a:pt x="2100" y="1320"/>
                      <a:pt x="2031" y="1328"/>
                    </a:cubicBezTo>
                    <a:close/>
                    <a:moveTo>
                      <a:pt x="780" y="1466"/>
                    </a:moveTo>
                    <a:lnTo>
                      <a:pt x="1334" y="2019"/>
                    </a:lnTo>
                    <a:cubicBezTo>
                      <a:pt x="1327" y="2089"/>
                      <a:pt x="1315" y="2152"/>
                      <a:pt x="1293" y="2208"/>
                    </a:cubicBezTo>
                    <a:lnTo>
                      <a:pt x="591" y="1507"/>
                    </a:lnTo>
                    <a:cubicBezTo>
                      <a:pt x="647" y="1485"/>
                      <a:pt x="711" y="1472"/>
                      <a:pt x="780" y="1466"/>
                    </a:cubicBezTo>
                    <a:close/>
                    <a:moveTo>
                      <a:pt x="927" y="1462"/>
                    </a:moveTo>
                    <a:cubicBezTo>
                      <a:pt x="1041" y="1464"/>
                      <a:pt x="1169" y="1477"/>
                      <a:pt x="1307" y="1493"/>
                    </a:cubicBezTo>
                    <a:cubicBezTo>
                      <a:pt x="1322" y="1631"/>
                      <a:pt x="1335" y="1758"/>
                      <a:pt x="1338" y="1872"/>
                    </a:cubicBezTo>
                    <a:lnTo>
                      <a:pt x="927" y="1462"/>
                    </a:lnTo>
                    <a:close/>
                    <a:moveTo>
                      <a:pt x="380" y="1676"/>
                    </a:moveTo>
                    <a:cubicBezTo>
                      <a:pt x="401" y="1650"/>
                      <a:pt x="425" y="1623"/>
                      <a:pt x="452" y="1596"/>
                    </a:cubicBezTo>
                    <a:cubicBezTo>
                      <a:pt x="465" y="1583"/>
                      <a:pt x="479" y="1571"/>
                      <a:pt x="494" y="1560"/>
                    </a:cubicBezTo>
                    <a:lnTo>
                      <a:pt x="1239" y="2306"/>
                    </a:lnTo>
                    <a:cubicBezTo>
                      <a:pt x="1228" y="2320"/>
                      <a:pt x="1216" y="2335"/>
                      <a:pt x="1203" y="2348"/>
                    </a:cubicBezTo>
                    <a:cubicBezTo>
                      <a:pt x="1177" y="2374"/>
                      <a:pt x="1150" y="2398"/>
                      <a:pt x="1124" y="2420"/>
                    </a:cubicBezTo>
                    <a:lnTo>
                      <a:pt x="380" y="1676"/>
                    </a:lnTo>
                    <a:close/>
                    <a:moveTo>
                      <a:pt x="1487" y="1312"/>
                    </a:moveTo>
                    <a:cubicBezTo>
                      <a:pt x="1471" y="1159"/>
                      <a:pt x="1461" y="1026"/>
                      <a:pt x="1463" y="911"/>
                    </a:cubicBezTo>
                    <a:lnTo>
                      <a:pt x="1888" y="1337"/>
                    </a:lnTo>
                    <a:cubicBezTo>
                      <a:pt x="1773" y="1338"/>
                      <a:pt x="1640" y="1328"/>
                      <a:pt x="1487" y="1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869336" y="5178583"/>
              <a:ext cx="576637" cy="576637"/>
              <a:chOff x="4794737" y="4671645"/>
              <a:chExt cx="879231" cy="87923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4794737" y="4671645"/>
                <a:ext cx="879231" cy="87923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iconfont-10799-5191697"/>
              <p:cNvSpPr>
                <a:spLocks noChangeAspect="1"/>
              </p:cNvSpPr>
              <p:nvPr/>
            </p:nvSpPr>
            <p:spPr bwMode="auto">
              <a:xfrm>
                <a:off x="5052249" y="4875436"/>
                <a:ext cx="364206" cy="408919"/>
              </a:xfrm>
              <a:custGeom>
                <a:avLst/>
                <a:gdLst>
                  <a:gd name="connsiteX0" fmla="*/ 285198 w 521763"/>
                  <a:gd name="connsiteY0" fmla="*/ 334359 h 585819"/>
                  <a:gd name="connsiteX1" fmla="*/ 285198 w 521763"/>
                  <a:gd name="connsiteY1" fmla="*/ 491862 h 585819"/>
                  <a:gd name="connsiteX2" fmla="*/ 289968 w 521763"/>
                  <a:gd name="connsiteY2" fmla="*/ 499955 h 585819"/>
                  <a:gd name="connsiteX3" fmla="*/ 406866 w 521763"/>
                  <a:gd name="connsiteY3" fmla="*/ 499955 h 585819"/>
                  <a:gd name="connsiteX4" fmla="*/ 412956 w 521763"/>
                  <a:gd name="connsiteY4" fmla="*/ 491862 h 585819"/>
                  <a:gd name="connsiteX5" fmla="*/ 412956 w 521763"/>
                  <a:gd name="connsiteY5" fmla="*/ 334359 h 585819"/>
                  <a:gd name="connsiteX6" fmla="*/ 109489 w 521763"/>
                  <a:gd name="connsiteY6" fmla="*/ 334359 h 585819"/>
                  <a:gd name="connsiteX7" fmla="*/ 109489 w 521763"/>
                  <a:gd name="connsiteY7" fmla="*/ 491862 h 585819"/>
                  <a:gd name="connsiteX8" fmla="*/ 114897 w 521763"/>
                  <a:gd name="connsiteY8" fmla="*/ 499955 h 585819"/>
                  <a:gd name="connsiteX9" fmla="*/ 231838 w 521763"/>
                  <a:gd name="connsiteY9" fmla="*/ 499955 h 585819"/>
                  <a:gd name="connsiteX10" fmla="*/ 237247 w 521763"/>
                  <a:gd name="connsiteY10" fmla="*/ 491862 h 585819"/>
                  <a:gd name="connsiteX11" fmla="*/ 237247 w 521763"/>
                  <a:gd name="connsiteY11" fmla="*/ 334359 h 585819"/>
                  <a:gd name="connsiteX12" fmla="*/ 289968 w 521763"/>
                  <a:gd name="connsiteY12" fmla="*/ 249176 h 585819"/>
                  <a:gd name="connsiteX13" fmla="*/ 285198 w 521763"/>
                  <a:gd name="connsiteY13" fmla="*/ 251901 h 585819"/>
                  <a:gd name="connsiteX14" fmla="*/ 285198 w 521763"/>
                  <a:gd name="connsiteY14" fmla="*/ 302585 h 585819"/>
                  <a:gd name="connsiteX15" fmla="*/ 412956 w 521763"/>
                  <a:gd name="connsiteY15" fmla="*/ 302585 h 585819"/>
                  <a:gd name="connsiteX16" fmla="*/ 412956 w 521763"/>
                  <a:gd name="connsiteY16" fmla="*/ 251901 h 585819"/>
                  <a:gd name="connsiteX17" fmla="*/ 406866 w 521763"/>
                  <a:gd name="connsiteY17" fmla="*/ 249176 h 585819"/>
                  <a:gd name="connsiteX18" fmla="*/ 114216 w 521763"/>
                  <a:gd name="connsiteY18" fmla="*/ 249176 h 585819"/>
                  <a:gd name="connsiteX19" fmla="*/ 108807 w 521763"/>
                  <a:gd name="connsiteY19" fmla="*/ 251901 h 585819"/>
                  <a:gd name="connsiteX20" fmla="*/ 108807 w 521763"/>
                  <a:gd name="connsiteY20" fmla="*/ 302585 h 585819"/>
                  <a:gd name="connsiteX21" fmla="*/ 236565 w 521763"/>
                  <a:gd name="connsiteY21" fmla="*/ 302585 h 585819"/>
                  <a:gd name="connsiteX22" fmla="*/ 236565 w 521763"/>
                  <a:gd name="connsiteY22" fmla="*/ 251901 h 585819"/>
                  <a:gd name="connsiteX23" fmla="*/ 231157 w 521763"/>
                  <a:gd name="connsiteY23" fmla="*/ 249176 h 585819"/>
                  <a:gd name="connsiteX24" fmla="*/ 32451 w 521763"/>
                  <a:gd name="connsiteY24" fmla="*/ 94398 h 585819"/>
                  <a:gd name="connsiteX25" fmla="*/ 143302 w 521763"/>
                  <a:gd name="connsiteY25" fmla="*/ 94398 h 585819"/>
                  <a:gd name="connsiteX26" fmla="*/ 143302 w 521763"/>
                  <a:gd name="connsiteY26" fmla="*/ 113309 h 585819"/>
                  <a:gd name="connsiteX27" fmla="*/ 185845 w 521763"/>
                  <a:gd name="connsiteY27" fmla="*/ 157945 h 585819"/>
                  <a:gd name="connsiteX28" fmla="*/ 202071 w 521763"/>
                  <a:gd name="connsiteY28" fmla="*/ 157945 h 585819"/>
                  <a:gd name="connsiteX29" fmla="*/ 202071 w 521763"/>
                  <a:gd name="connsiteY29" fmla="*/ 171446 h 585819"/>
                  <a:gd name="connsiteX30" fmla="*/ 244656 w 521763"/>
                  <a:gd name="connsiteY30" fmla="*/ 216721 h 585819"/>
                  <a:gd name="connsiteX31" fmla="*/ 277107 w 521763"/>
                  <a:gd name="connsiteY31" fmla="*/ 216721 h 585819"/>
                  <a:gd name="connsiteX32" fmla="*/ 319693 w 521763"/>
                  <a:gd name="connsiteY32" fmla="*/ 171446 h 585819"/>
                  <a:gd name="connsiteX33" fmla="*/ 319693 w 521763"/>
                  <a:gd name="connsiteY33" fmla="*/ 157945 h 585819"/>
                  <a:gd name="connsiteX34" fmla="*/ 335237 w 521763"/>
                  <a:gd name="connsiteY34" fmla="*/ 157945 h 585819"/>
                  <a:gd name="connsiteX35" fmla="*/ 378504 w 521763"/>
                  <a:gd name="connsiteY35" fmla="*/ 113309 h 585819"/>
                  <a:gd name="connsiteX36" fmla="*/ 378504 w 521763"/>
                  <a:gd name="connsiteY36" fmla="*/ 94398 h 585819"/>
                  <a:gd name="connsiteX37" fmla="*/ 489313 w 521763"/>
                  <a:gd name="connsiteY37" fmla="*/ 94398 h 585819"/>
                  <a:gd name="connsiteX38" fmla="*/ 494721 w 521763"/>
                  <a:gd name="connsiteY38" fmla="*/ 113309 h 585819"/>
                  <a:gd name="connsiteX39" fmla="*/ 494721 w 521763"/>
                  <a:gd name="connsiteY39" fmla="*/ 553364 h 585819"/>
                  <a:gd name="connsiteX40" fmla="*/ 505538 w 521763"/>
                  <a:gd name="connsiteY40" fmla="*/ 553364 h 585819"/>
                  <a:gd name="connsiteX41" fmla="*/ 521763 w 521763"/>
                  <a:gd name="connsiteY41" fmla="*/ 569592 h 585819"/>
                  <a:gd name="connsiteX42" fmla="*/ 505538 w 521763"/>
                  <a:gd name="connsiteY42" fmla="*/ 585819 h 585819"/>
                  <a:gd name="connsiteX43" fmla="*/ 16225 w 521763"/>
                  <a:gd name="connsiteY43" fmla="*/ 585819 h 585819"/>
                  <a:gd name="connsiteX44" fmla="*/ 0 w 521763"/>
                  <a:gd name="connsiteY44" fmla="*/ 569592 h 585819"/>
                  <a:gd name="connsiteX45" fmla="*/ 16225 w 521763"/>
                  <a:gd name="connsiteY45" fmla="*/ 553364 h 585819"/>
                  <a:gd name="connsiteX46" fmla="*/ 27042 w 521763"/>
                  <a:gd name="connsiteY46" fmla="*/ 553364 h 585819"/>
                  <a:gd name="connsiteX47" fmla="*/ 27042 w 521763"/>
                  <a:gd name="connsiteY47" fmla="*/ 113309 h 585819"/>
                  <a:gd name="connsiteX48" fmla="*/ 32451 w 521763"/>
                  <a:gd name="connsiteY48" fmla="*/ 94398 h 585819"/>
                  <a:gd name="connsiteX49" fmla="*/ 228277 w 521763"/>
                  <a:gd name="connsiteY49" fmla="*/ 71686 h 585819"/>
                  <a:gd name="connsiteX50" fmla="*/ 228277 w 521763"/>
                  <a:gd name="connsiteY50" fmla="*/ 78884 h 585819"/>
                  <a:gd name="connsiteX51" fmla="*/ 232405 w 521763"/>
                  <a:gd name="connsiteY51" fmla="*/ 83739 h 585819"/>
                  <a:gd name="connsiteX52" fmla="*/ 250620 w 521763"/>
                  <a:gd name="connsiteY52" fmla="*/ 83739 h 585819"/>
                  <a:gd name="connsiteX53" fmla="*/ 250620 w 521763"/>
                  <a:gd name="connsiteY53" fmla="*/ 100945 h 585819"/>
                  <a:gd name="connsiteX54" fmla="*/ 254706 w 521763"/>
                  <a:gd name="connsiteY54" fmla="*/ 105843 h 585819"/>
                  <a:gd name="connsiteX55" fmla="*/ 267047 w 521763"/>
                  <a:gd name="connsiteY55" fmla="*/ 105843 h 585819"/>
                  <a:gd name="connsiteX56" fmla="*/ 270877 w 521763"/>
                  <a:gd name="connsiteY56" fmla="*/ 100945 h 585819"/>
                  <a:gd name="connsiteX57" fmla="*/ 270877 w 521763"/>
                  <a:gd name="connsiteY57" fmla="*/ 83739 h 585819"/>
                  <a:gd name="connsiteX58" fmla="*/ 288837 w 521763"/>
                  <a:gd name="connsiteY58" fmla="*/ 83739 h 585819"/>
                  <a:gd name="connsiteX59" fmla="*/ 293220 w 521763"/>
                  <a:gd name="connsiteY59" fmla="*/ 78884 h 585819"/>
                  <a:gd name="connsiteX60" fmla="*/ 293220 w 521763"/>
                  <a:gd name="connsiteY60" fmla="*/ 71686 h 585819"/>
                  <a:gd name="connsiteX61" fmla="*/ 245323 w 521763"/>
                  <a:gd name="connsiteY61" fmla="*/ 0 h 585819"/>
                  <a:gd name="connsiteX62" fmla="*/ 277092 w 521763"/>
                  <a:gd name="connsiteY62" fmla="*/ 0 h 585819"/>
                  <a:gd name="connsiteX63" fmla="*/ 287908 w 521763"/>
                  <a:gd name="connsiteY63" fmla="*/ 8090 h 585819"/>
                  <a:gd name="connsiteX64" fmla="*/ 287908 w 521763"/>
                  <a:gd name="connsiteY64" fmla="*/ 58120 h 585819"/>
                  <a:gd name="connsiteX65" fmla="*/ 335221 w 521763"/>
                  <a:gd name="connsiteY65" fmla="*/ 58120 h 585819"/>
                  <a:gd name="connsiteX66" fmla="*/ 346719 w 521763"/>
                  <a:gd name="connsiteY66" fmla="*/ 66891 h 585819"/>
                  <a:gd name="connsiteX67" fmla="*/ 346719 w 521763"/>
                  <a:gd name="connsiteY67" fmla="*/ 98655 h 585819"/>
                  <a:gd name="connsiteX68" fmla="*/ 335221 w 521763"/>
                  <a:gd name="connsiteY68" fmla="*/ 111513 h 585819"/>
                  <a:gd name="connsiteX69" fmla="*/ 287908 w 521763"/>
                  <a:gd name="connsiteY69" fmla="*/ 111513 h 585819"/>
                  <a:gd name="connsiteX70" fmla="*/ 287908 w 521763"/>
                  <a:gd name="connsiteY70" fmla="*/ 156774 h 585819"/>
                  <a:gd name="connsiteX71" fmla="*/ 277773 w 521763"/>
                  <a:gd name="connsiteY71" fmla="*/ 169633 h 585819"/>
                  <a:gd name="connsiteX72" fmla="*/ 245323 w 521763"/>
                  <a:gd name="connsiteY72" fmla="*/ 169633 h 585819"/>
                  <a:gd name="connsiteX73" fmla="*/ 234506 w 521763"/>
                  <a:gd name="connsiteY73" fmla="*/ 156774 h 585819"/>
                  <a:gd name="connsiteX74" fmla="*/ 234506 w 521763"/>
                  <a:gd name="connsiteY74" fmla="*/ 111513 h 585819"/>
                  <a:gd name="connsiteX75" fmla="*/ 187193 w 521763"/>
                  <a:gd name="connsiteY75" fmla="*/ 111513 h 585819"/>
                  <a:gd name="connsiteX76" fmla="*/ 176376 w 521763"/>
                  <a:gd name="connsiteY76" fmla="*/ 98655 h 585819"/>
                  <a:gd name="connsiteX77" fmla="*/ 176376 w 521763"/>
                  <a:gd name="connsiteY77" fmla="*/ 66210 h 585819"/>
                  <a:gd name="connsiteX78" fmla="*/ 187193 w 521763"/>
                  <a:gd name="connsiteY78" fmla="*/ 58120 h 585819"/>
                  <a:gd name="connsiteX79" fmla="*/ 234506 w 521763"/>
                  <a:gd name="connsiteY79" fmla="*/ 58120 h 585819"/>
                  <a:gd name="connsiteX80" fmla="*/ 234506 w 521763"/>
                  <a:gd name="connsiteY80" fmla="*/ 8090 h 585819"/>
                  <a:gd name="connsiteX81" fmla="*/ 245323 w 521763"/>
                  <a:gd name="connsiteY81" fmla="*/ 0 h 58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521763" h="585819">
                    <a:moveTo>
                      <a:pt x="285198" y="334359"/>
                    </a:moveTo>
                    <a:lnTo>
                      <a:pt x="285198" y="491862"/>
                    </a:lnTo>
                    <a:cubicBezTo>
                      <a:pt x="285198" y="495227"/>
                      <a:pt x="287242" y="499955"/>
                      <a:pt x="289968" y="499955"/>
                    </a:cubicBezTo>
                    <a:lnTo>
                      <a:pt x="406866" y="499955"/>
                    </a:lnTo>
                    <a:cubicBezTo>
                      <a:pt x="409592" y="499955"/>
                      <a:pt x="412956" y="494545"/>
                      <a:pt x="412956" y="491862"/>
                    </a:cubicBezTo>
                    <a:lnTo>
                      <a:pt x="412956" y="334359"/>
                    </a:lnTo>
                    <a:close/>
                    <a:moveTo>
                      <a:pt x="109489" y="334359"/>
                    </a:moveTo>
                    <a:lnTo>
                      <a:pt x="109489" y="491862"/>
                    </a:lnTo>
                    <a:cubicBezTo>
                      <a:pt x="109489" y="495227"/>
                      <a:pt x="112214" y="499955"/>
                      <a:pt x="114897" y="499955"/>
                    </a:cubicBezTo>
                    <a:lnTo>
                      <a:pt x="231838" y="499955"/>
                    </a:lnTo>
                    <a:cubicBezTo>
                      <a:pt x="234521" y="499955"/>
                      <a:pt x="237247" y="494545"/>
                      <a:pt x="237247" y="491862"/>
                    </a:cubicBezTo>
                    <a:lnTo>
                      <a:pt x="237247" y="334359"/>
                    </a:lnTo>
                    <a:close/>
                    <a:moveTo>
                      <a:pt x="289968" y="249176"/>
                    </a:moveTo>
                    <a:cubicBezTo>
                      <a:pt x="287242" y="249176"/>
                      <a:pt x="285198" y="249176"/>
                      <a:pt x="285198" y="251901"/>
                    </a:cubicBezTo>
                    <a:lnTo>
                      <a:pt x="285198" y="302585"/>
                    </a:lnTo>
                    <a:lnTo>
                      <a:pt x="412956" y="302585"/>
                    </a:lnTo>
                    <a:lnTo>
                      <a:pt x="412956" y="251901"/>
                    </a:lnTo>
                    <a:cubicBezTo>
                      <a:pt x="412956" y="248494"/>
                      <a:pt x="409592" y="249176"/>
                      <a:pt x="406866" y="249176"/>
                    </a:cubicBezTo>
                    <a:close/>
                    <a:moveTo>
                      <a:pt x="114216" y="249176"/>
                    </a:moveTo>
                    <a:cubicBezTo>
                      <a:pt x="111533" y="249176"/>
                      <a:pt x="108807" y="249176"/>
                      <a:pt x="108807" y="251901"/>
                    </a:cubicBezTo>
                    <a:lnTo>
                      <a:pt x="108807" y="302585"/>
                    </a:lnTo>
                    <a:lnTo>
                      <a:pt x="236565" y="302585"/>
                    </a:lnTo>
                    <a:lnTo>
                      <a:pt x="236565" y="251901"/>
                    </a:lnTo>
                    <a:cubicBezTo>
                      <a:pt x="236565" y="248494"/>
                      <a:pt x="233840" y="249176"/>
                      <a:pt x="231157" y="249176"/>
                    </a:cubicBezTo>
                    <a:close/>
                    <a:moveTo>
                      <a:pt x="32451" y="94398"/>
                    </a:moveTo>
                    <a:lnTo>
                      <a:pt x="143302" y="94398"/>
                    </a:lnTo>
                    <a:lnTo>
                      <a:pt x="143302" y="113309"/>
                    </a:lnTo>
                    <a:cubicBezTo>
                      <a:pt x="143302" y="136308"/>
                      <a:pt x="162210" y="157945"/>
                      <a:pt x="185845" y="157945"/>
                    </a:cubicBezTo>
                    <a:lnTo>
                      <a:pt x="202071" y="157945"/>
                    </a:lnTo>
                    <a:lnTo>
                      <a:pt x="202071" y="171446"/>
                    </a:lnTo>
                    <a:cubicBezTo>
                      <a:pt x="202071" y="195127"/>
                      <a:pt x="221021" y="216721"/>
                      <a:pt x="244656" y="216721"/>
                    </a:cubicBezTo>
                    <a:lnTo>
                      <a:pt x="277107" y="216721"/>
                    </a:lnTo>
                    <a:cubicBezTo>
                      <a:pt x="300785" y="216721"/>
                      <a:pt x="319693" y="195127"/>
                      <a:pt x="319693" y="171446"/>
                    </a:cubicBezTo>
                    <a:lnTo>
                      <a:pt x="319693" y="157945"/>
                    </a:lnTo>
                    <a:lnTo>
                      <a:pt x="335237" y="157945"/>
                    </a:lnTo>
                    <a:cubicBezTo>
                      <a:pt x="358872" y="157945"/>
                      <a:pt x="378504" y="136990"/>
                      <a:pt x="378504" y="113309"/>
                    </a:cubicBezTo>
                    <a:lnTo>
                      <a:pt x="378504" y="94398"/>
                    </a:lnTo>
                    <a:lnTo>
                      <a:pt x="489313" y="94398"/>
                    </a:lnTo>
                    <a:cubicBezTo>
                      <a:pt x="492038" y="94398"/>
                      <a:pt x="494721" y="94398"/>
                      <a:pt x="494721" y="113309"/>
                    </a:cubicBezTo>
                    <a:lnTo>
                      <a:pt x="494721" y="553364"/>
                    </a:lnTo>
                    <a:lnTo>
                      <a:pt x="505538" y="553364"/>
                    </a:lnTo>
                    <a:cubicBezTo>
                      <a:pt x="514353" y="553364"/>
                      <a:pt x="521763" y="560818"/>
                      <a:pt x="521763" y="569592"/>
                    </a:cubicBezTo>
                    <a:cubicBezTo>
                      <a:pt x="521763" y="578365"/>
                      <a:pt x="514353" y="585819"/>
                      <a:pt x="505538" y="585819"/>
                    </a:cubicBezTo>
                    <a:lnTo>
                      <a:pt x="16225" y="585819"/>
                    </a:lnTo>
                    <a:cubicBezTo>
                      <a:pt x="7453" y="585819"/>
                      <a:pt x="0" y="578365"/>
                      <a:pt x="0" y="569592"/>
                    </a:cubicBezTo>
                    <a:cubicBezTo>
                      <a:pt x="0" y="560818"/>
                      <a:pt x="7453" y="553364"/>
                      <a:pt x="16225" y="553364"/>
                    </a:cubicBezTo>
                    <a:lnTo>
                      <a:pt x="27042" y="553364"/>
                    </a:lnTo>
                    <a:lnTo>
                      <a:pt x="27042" y="113309"/>
                    </a:lnTo>
                    <a:cubicBezTo>
                      <a:pt x="27042" y="94398"/>
                      <a:pt x="29725" y="94398"/>
                      <a:pt x="32451" y="94398"/>
                    </a:cubicBezTo>
                    <a:close/>
                    <a:moveTo>
                      <a:pt x="228277" y="71686"/>
                    </a:moveTo>
                    <a:lnTo>
                      <a:pt x="228277" y="78884"/>
                    </a:lnTo>
                    <a:cubicBezTo>
                      <a:pt x="228277" y="81184"/>
                      <a:pt x="230107" y="83739"/>
                      <a:pt x="232405" y="83739"/>
                    </a:cubicBezTo>
                    <a:lnTo>
                      <a:pt x="250620" y="83739"/>
                    </a:lnTo>
                    <a:lnTo>
                      <a:pt x="250620" y="100945"/>
                    </a:lnTo>
                    <a:cubicBezTo>
                      <a:pt x="250620" y="103288"/>
                      <a:pt x="252407" y="105843"/>
                      <a:pt x="254706" y="105843"/>
                    </a:cubicBezTo>
                    <a:lnTo>
                      <a:pt x="267047" y="105843"/>
                    </a:lnTo>
                    <a:cubicBezTo>
                      <a:pt x="269345" y="105843"/>
                      <a:pt x="270877" y="103032"/>
                      <a:pt x="270877" y="100945"/>
                    </a:cubicBezTo>
                    <a:lnTo>
                      <a:pt x="270877" y="83739"/>
                    </a:lnTo>
                    <a:lnTo>
                      <a:pt x="288837" y="83739"/>
                    </a:lnTo>
                    <a:cubicBezTo>
                      <a:pt x="291135" y="83739"/>
                      <a:pt x="293220" y="81184"/>
                      <a:pt x="293220" y="78884"/>
                    </a:cubicBezTo>
                    <a:lnTo>
                      <a:pt x="293220" y="71686"/>
                    </a:lnTo>
                    <a:close/>
                    <a:moveTo>
                      <a:pt x="245323" y="0"/>
                    </a:moveTo>
                    <a:lnTo>
                      <a:pt x="277092" y="0"/>
                    </a:lnTo>
                    <a:cubicBezTo>
                      <a:pt x="283181" y="0"/>
                      <a:pt x="287908" y="2044"/>
                      <a:pt x="287908" y="8090"/>
                    </a:cubicBezTo>
                    <a:lnTo>
                      <a:pt x="287908" y="58120"/>
                    </a:lnTo>
                    <a:lnTo>
                      <a:pt x="335221" y="58120"/>
                    </a:lnTo>
                    <a:cubicBezTo>
                      <a:pt x="341311" y="58120"/>
                      <a:pt x="346038" y="60121"/>
                      <a:pt x="346719" y="66891"/>
                    </a:cubicBezTo>
                    <a:lnTo>
                      <a:pt x="346719" y="98655"/>
                    </a:lnTo>
                    <a:cubicBezTo>
                      <a:pt x="346719" y="104743"/>
                      <a:pt x="341311" y="111513"/>
                      <a:pt x="335221" y="111513"/>
                    </a:cubicBezTo>
                    <a:lnTo>
                      <a:pt x="287908" y="111513"/>
                    </a:lnTo>
                    <a:lnTo>
                      <a:pt x="287908" y="156774"/>
                    </a:lnTo>
                    <a:cubicBezTo>
                      <a:pt x="287908" y="162182"/>
                      <a:pt x="283863" y="169633"/>
                      <a:pt x="277773" y="169633"/>
                    </a:cubicBezTo>
                    <a:lnTo>
                      <a:pt x="245323" y="169633"/>
                    </a:lnTo>
                    <a:cubicBezTo>
                      <a:pt x="239233" y="169633"/>
                      <a:pt x="234506" y="162863"/>
                      <a:pt x="234506" y="156774"/>
                    </a:cubicBezTo>
                    <a:lnTo>
                      <a:pt x="234506" y="111513"/>
                    </a:lnTo>
                    <a:lnTo>
                      <a:pt x="187193" y="111513"/>
                    </a:lnTo>
                    <a:cubicBezTo>
                      <a:pt x="181103" y="111513"/>
                      <a:pt x="176376" y="104743"/>
                      <a:pt x="176376" y="98655"/>
                    </a:cubicBezTo>
                    <a:lnTo>
                      <a:pt x="176376" y="66210"/>
                    </a:lnTo>
                    <a:cubicBezTo>
                      <a:pt x="176376" y="60802"/>
                      <a:pt x="181103" y="58120"/>
                      <a:pt x="187193" y="58120"/>
                    </a:cubicBezTo>
                    <a:lnTo>
                      <a:pt x="234506" y="58120"/>
                    </a:lnTo>
                    <a:lnTo>
                      <a:pt x="234506" y="8090"/>
                    </a:lnTo>
                    <a:cubicBezTo>
                      <a:pt x="234506" y="2682"/>
                      <a:pt x="239233" y="0"/>
                      <a:pt x="2453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103942" y="5178583"/>
              <a:ext cx="576637" cy="576637"/>
              <a:chOff x="8018583" y="4671645"/>
              <a:chExt cx="879231" cy="879231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8018583" y="4671645"/>
                <a:ext cx="879231" cy="87923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iconfont-10799-5191697"/>
              <p:cNvSpPr>
                <a:spLocks noChangeAspect="1"/>
              </p:cNvSpPr>
              <p:nvPr/>
            </p:nvSpPr>
            <p:spPr bwMode="auto">
              <a:xfrm>
                <a:off x="8233560" y="4954548"/>
                <a:ext cx="408919" cy="354775"/>
              </a:xfrm>
              <a:custGeom>
                <a:avLst/>
                <a:gdLst>
                  <a:gd name="T0" fmla="*/ 6787 w 9313"/>
                  <a:gd name="T1" fmla="*/ 7372 h 8079"/>
                  <a:gd name="T2" fmla="*/ 7078 w 9313"/>
                  <a:gd name="T3" fmla="*/ 6336 h 8079"/>
                  <a:gd name="T4" fmla="*/ 7369 w 9313"/>
                  <a:gd name="T5" fmla="*/ 7372 h 8079"/>
                  <a:gd name="T6" fmla="*/ 2908 w 9313"/>
                  <a:gd name="T7" fmla="*/ 7372 h 8079"/>
                  <a:gd name="T8" fmla="*/ 3199 w 9313"/>
                  <a:gd name="T9" fmla="*/ 6336 h 8079"/>
                  <a:gd name="T10" fmla="*/ 3491 w 9313"/>
                  <a:gd name="T11" fmla="*/ 7372 h 8079"/>
                  <a:gd name="T12" fmla="*/ 2089 w 9313"/>
                  <a:gd name="T13" fmla="*/ 6918 h 8079"/>
                  <a:gd name="T14" fmla="*/ 5014 w 9313"/>
                  <a:gd name="T15" fmla="*/ 2233 h 8079"/>
                  <a:gd name="T16" fmla="*/ 5622 w 9313"/>
                  <a:gd name="T17" fmla="*/ 1593 h 8079"/>
                  <a:gd name="T18" fmla="*/ 6428 w 9313"/>
                  <a:gd name="T19" fmla="*/ 2233 h 8079"/>
                  <a:gd name="T20" fmla="*/ 7068 w 9313"/>
                  <a:gd name="T21" fmla="*/ 3058 h 8079"/>
                  <a:gd name="T22" fmla="*/ 6428 w 9313"/>
                  <a:gd name="T23" fmla="*/ 3698 h 8079"/>
                  <a:gd name="T24" fmla="*/ 5615 w 9313"/>
                  <a:gd name="T25" fmla="*/ 3058 h 8079"/>
                  <a:gd name="T26" fmla="*/ 5014 w 9313"/>
                  <a:gd name="T27" fmla="*/ 2233 h 8079"/>
                  <a:gd name="T28" fmla="*/ 9283 w 9313"/>
                  <a:gd name="T29" fmla="*/ 5778 h 8079"/>
                  <a:gd name="T30" fmla="*/ 8297 w 9313"/>
                  <a:gd name="T31" fmla="*/ 4588 h 8079"/>
                  <a:gd name="T32" fmla="*/ 9103 w 9313"/>
                  <a:gd name="T33" fmla="*/ 1055 h 8079"/>
                  <a:gd name="T34" fmla="*/ 8630 w 9313"/>
                  <a:gd name="T35" fmla="*/ 428 h 8079"/>
                  <a:gd name="T36" fmla="*/ 3139 w 9313"/>
                  <a:gd name="T37" fmla="*/ 601 h 8079"/>
                  <a:gd name="T38" fmla="*/ 3548 w 9313"/>
                  <a:gd name="T39" fmla="*/ 4620 h 8079"/>
                  <a:gd name="T40" fmla="*/ 2691 w 9313"/>
                  <a:gd name="T41" fmla="*/ 4236 h 8079"/>
                  <a:gd name="T42" fmla="*/ 1654 w 9313"/>
                  <a:gd name="T43" fmla="*/ 287 h 8079"/>
                  <a:gd name="T44" fmla="*/ 265 w 9313"/>
                  <a:gd name="T45" fmla="*/ 76 h 8079"/>
                  <a:gd name="T46" fmla="*/ 457 w 9313"/>
                  <a:gd name="T47" fmla="*/ 972 h 8079"/>
                  <a:gd name="T48" fmla="*/ 1436 w 9313"/>
                  <a:gd name="T49" fmla="*/ 1676 h 8079"/>
                  <a:gd name="T50" fmla="*/ 2377 w 9313"/>
                  <a:gd name="T51" fmla="*/ 5529 h 8079"/>
                  <a:gd name="T52" fmla="*/ 8406 w 9313"/>
                  <a:gd name="T53" fmla="*/ 5746 h 8079"/>
                  <a:gd name="T54" fmla="*/ 8406 w 9313"/>
                  <a:gd name="T55" fmla="*/ 6412 h 8079"/>
                  <a:gd name="T56" fmla="*/ 8150 w 9313"/>
                  <a:gd name="T57" fmla="*/ 6412 h 8079"/>
                  <a:gd name="T58" fmla="*/ 6083 w 9313"/>
                  <a:gd name="T59" fmla="*/ 6412 h 8079"/>
                  <a:gd name="T60" fmla="*/ 3196 w 9313"/>
                  <a:gd name="T61" fmla="*/ 5705 h 8079"/>
                  <a:gd name="T62" fmla="*/ 2051 w 9313"/>
                  <a:gd name="T63" fmla="*/ 6412 h 8079"/>
                  <a:gd name="T64" fmla="*/ 2166 w 9313"/>
                  <a:gd name="T65" fmla="*/ 7372 h 8079"/>
                  <a:gd name="T66" fmla="*/ 4233 w 9313"/>
                  <a:gd name="T67" fmla="*/ 7372 h 8079"/>
                  <a:gd name="T68" fmla="*/ 7075 w 9313"/>
                  <a:gd name="T69" fmla="*/ 8079 h 8079"/>
                  <a:gd name="T70" fmla="*/ 8259 w 9313"/>
                  <a:gd name="T71" fmla="*/ 7372 h 8079"/>
                  <a:gd name="T72" fmla="*/ 9283 w 9313"/>
                  <a:gd name="T73" fmla="*/ 6226 h 8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313" h="8079">
                    <a:moveTo>
                      <a:pt x="7369" y="7372"/>
                    </a:moveTo>
                    <a:cubicBezTo>
                      <a:pt x="7193" y="7491"/>
                      <a:pt x="6962" y="7491"/>
                      <a:pt x="6787" y="7372"/>
                    </a:cubicBezTo>
                    <a:cubicBezTo>
                      <a:pt x="6578" y="7232"/>
                      <a:pt x="6489" y="6970"/>
                      <a:pt x="6569" y="6732"/>
                    </a:cubicBezTo>
                    <a:cubicBezTo>
                      <a:pt x="6628" y="6499"/>
                      <a:pt x="6837" y="6336"/>
                      <a:pt x="7078" y="6336"/>
                    </a:cubicBezTo>
                    <a:cubicBezTo>
                      <a:pt x="7318" y="6336"/>
                      <a:pt x="7528" y="6499"/>
                      <a:pt x="7587" y="6732"/>
                    </a:cubicBezTo>
                    <a:cubicBezTo>
                      <a:pt x="7667" y="6970"/>
                      <a:pt x="7578" y="7232"/>
                      <a:pt x="7369" y="7372"/>
                    </a:cubicBezTo>
                    <a:close/>
                    <a:moveTo>
                      <a:pt x="3491" y="7372"/>
                    </a:moveTo>
                    <a:cubicBezTo>
                      <a:pt x="3315" y="7491"/>
                      <a:pt x="3084" y="7491"/>
                      <a:pt x="2908" y="7372"/>
                    </a:cubicBezTo>
                    <a:cubicBezTo>
                      <a:pt x="2700" y="7232"/>
                      <a:pt x="2611" y="6970"/>
                      <a:pt x="2691" y="6732"/>
                    </a:cubicBezTo>
                    <a:cubicBezTo>
                      <a:pt x="2749" y="6499"/>
                      <a:pt x="2959" y="6336"/>
                      <a:pt x="3199" y="6336"/>
                    </a:cubicBezTo>
                    <a:cubicBezTo>
                      <a:pt x="3440" y="6336"/>
                      <a:pt x="3649" y="6499"/>
                      <a:pt x="3708" y="6732"/>
                    </a:cubicBezTo>
                    <a:cubicBezTo>
                      <a:pt x="3788" y="6970"/>
                      <a:pt x="3699" y="7232"/>
                      <a:pt x="3491" y="7372"/>
                    </a:cubicBezTo>
                    <a:close/>
                    <a:moveTo>
                      <a:pt x="2089" y="6841"/>
                    </a:moveTo>
                    <a:cubicBezTo>
                      <a:pt x="2083" y="6866"/>
                      <a:pt x="2083" y="6892"/>
                      <a:pt x="2089" y="6918"/>
                    </a:cubicBezTo>
                    <a:cubicBezTo>
                      <a:pt x="2085" y="6892"/>
                      <a:pt x="2085" y="6866"/>
                      <a:pt x="2089" y="6841"/>
                    </a:cubicBezTo>
                    <a:close/>
                    <a:moveTo>
                      <a:pt x="5014" y="2233"/>
                    </a:moveTo>
                    <a:lnTo>
                      <a:pt x="5622" y="2233"/>
                    </a:lnTo>
                    <a:lnTo>
                      <a:pt x="5622" y="1593"/>
                    </a:lnTo>
                    <a:lnTo>
                      <a:pt x="6428" y="1593"/>
                    </a:lnTo>
                    <a:lnTo>
                      <a:pt x="6428" y="2233"/>
                    </a:lnTo>
                    <a:lnTo>
                      <a:pt x="7068" y="2233"/>
                    </a:lnTo>
                    <a:lnTo>
                      <a:pt x="7068" y="3058"/>
                    </a:lnTo>
                    <a:lnTo>
                      <a:pt x="6428" y="3058"/>
                    </a:lnTo>
                    <a:lnTo>
                      <a:pt x="6428" y="3698"/>
                    </a:lnTo>
                    <a:lnTo>
                      <a:pt x="5615" y="3698"/>
                    </a:lnTo>
                    <a:lnTo>
                      <a:pt x="5615" y="3058"/>
                    </a:lnTo>
                    <a:lnTo>
                      <a:pt x="5007" y="3058"/>
                    </a:lnTo>
                    <a:lnTo>
                      <a:pt x="5014" y="2233"/>
                    </a:lnTo>
                    <a:close/>
                    <a:moveTo>
                      <a:pt x="9283" y="6233"/>
                    </a:moveTo>
                    <a:lnTo>
                      <a:pt x="9283" y="5778"/>
                    </a:lnTo>
                    <a:cubicBezTo>
                      <a:pt x="9309" y="5447"/>
                      <a:pt x="9195" y="5120"/>
                      <a:pt x="8969" y="4876"/>
                    </a:cubicBezTo>
                    <a:cubicBezTo>
                      <a:pt x="8791" y="4697"/>
                      <a:pt x="8550" y="4594"/>
                      <a:pt x="8297" y="4588"/>
                    </a:cubicBezTo>
                    <a:lnTo>
                      <a:pt x="8220" y="4588"/>
                    </a:lnTo>
                    <a:lnTo>
                      <a:pt x="9103" y="1055"/>
                    </a:lnTo>
                    <a:cubicBezTo>
                      <a:pt x="9141" y="904"/>
                      <a:pt x="9108" y="744"/>
                      <a:pt x="9014" y="620"/>
                    </a:cubicBezTo>
                    <a:cubicBezTo>
                      <a:pt x="8922" y="500"/>
                      <a:pt x="8781" y="429"/>
                      <a:pt x="8630" y="428"/>
                    </a:cubicBezTo>
                    <a:lnTo>
                      <a:pt x="3510" y="428"/>
                    </a:lnTo>
                    <a:cubicBezTo>
                      <a:pt x="3366" y="427"/>
                      <a:pt x="3230" y="491"/>
                      <a:pt x="3139" y="601"/>
                    </a:cubicBezTo>
                    <a:cubicBezTo>
                      <a:pt x="3037" y="721"/>
                      <a:pt x="2997" y="882"/>
                      <a:pt x="3030" y="1036"/>
                    </a:cubicBezTo>
                    <a:lnTo>
                      <a:pt x="3548" y="4620"/>
                    </a:lnTo>
                    <a:lnTo>
                      <a:pt x="3145" y="4620"/>
                    </a:lnTo>
                    <a:cubicBezTo>
                      <a:pt x="2921" y="4617"/>
                      <a:pt x="2730" y="4456"/>
                      <a:pt x="2691" y="4236"/>
                    </a:cubicBezTo>
                    <a:lnTo>
                      <a:pt x="2230" y="927"/>
                    </a:lnTo>
                    <a:cubicBezTo>
                      <a:pt x="2188" y="615"/>
                      <a:pt x="1960" y="361"/>
                      <a:pt x="1654" y="287"/>
                    </a:cubicBezTo>
                    <a:lnTo>
                      <a:pt x="566" y="25"/>
                    </a:lnTo>
                    <a:cubicBezTo>
                      <a:pt x="463" y="0"/>
                      <a:pt x="354" y="19"/>
                      <a:pt x="265" y="76"/>
                    </a:cubicBezTo>
                    <a:cubicBezTo>
                      <a:pt x="174" y="134"/>
                      <a:pt x="109" y="226"/>
                      <a:pt x="86" y="332"/>
                    </a:cubicBezTo>
                    <a:cubicBezTo>
                      <a:pt x="0" y="613"/>
                      <a:pt x="171" y="907"/>
                      <a:pt x="457" y="972"/>
                    </a:cubicBezTo>
                    <a:lnTo>
                      <a:pt x="860" y="1036"/>
                    </a:lnTo>
                    <a:cubicBezTo>
                      <a:pt x="1165" y="1112"/>
                      <a:pt x="1393" y="1365"/>
                      <a:pt x="1436" y="1676"/>
                    </a:cubicBezTo>
                    <a:lnTo>
                      <a:pt x="1923" y="5126"/>
                    </a:lnTo>
                    <a:cubicBezTo>
                      <a:pt x="1951" y="5355"/>
                      <a:pt x="2146" y="5527"/>
                      <a:pt x="2377" y="5529"/>
                    </a:cubicBezTo>
                    <a:lnTo>
                      <a:pt x="8355" y="5529"/>
                    </a:lnTo>
                    <a:cubicBezTo>
                      <a:pt x="8396" y="5593"/>
                      <a:pt x="8414" y="5670"/>
                      <a:pt x="8406" y="5746"/>
                    </a:cubicBezTo>
                    <a:lnTo>
                      <a:pt x="8406" y="6258"/>
                    </a:lnTo>
                    <a:cubicBezTo>
                      <a:pt x="8420" y="6309"/>
                      <a:pt x="8420" y="6362"/>
                      <a:pt x="8406" y="6412"/>
                    </a:cubicBezTo>
                    <a:cubicBezTo>
                      <a:pt x="8370" y="6423"/>
                      <a:pt x="8332" y="6423"/>
                      <a:pt x="8297" y="6412"/>
                    </a:cubicBezTo>
                    <a:lnTo>
                      <a:pt x="8150" y="6412"/>
                    </a:lnTo>
                    <a:cubicBezTo>
                      <a:pt x="7980" y="5990"/>
                      <a:pt x="7571" y="5713"/>
                      <a:pt x="7116" y="5713"/>
                    </a:cubicBezTo>
                    <a:cubicBezTo>
                      <a:pt x="6661" y="5713"/>
                      <a:pt x="6252" y="5990"/>
                      <a:pt x="6083" y="6412"/>
                    </a:cubicBezTo>
                    <a:lnTo>
                      <a:pt x="4233" y="6412"/>
                    </a:lnTo>
                    <a:cubicBezTo>
                      <a:pt x="4066" y="5985"/>
                      <a:pt x="3654" y="5705"/>
                      <a:pt x="3196" y="5705"/>
                    </a:cubicBezTo>
                    <a:cubicBezTo>
                      <a:pt x="2738" y="5705"/>
                      <a:pt x="2327" y="5985"/>
                      <a:pt x="2159" y="6412"/>
                    </a:cubicBezTo>
                    <a:lnTo>
                      <a:pt x="2051" y="6412"/>
                    </a:lnTo>
                    <a:lnTo>
                      <a:pt x="2051" y="7372"/>
                    </a:lnTo>
                    <a:lnTo>
                      <a:pt x="2166" y="7372"/>
                    </a:lnTo>
                    <a:cubicBezTo>
                      <a:pt x="2335" y="7794"/>
                      <a:pt x="2744" y="8071"/>
                      <a:pt x="3199" y="8071"/>
                    </a:cubicBezTo>
                    <a:cubicBezTo>
                      <a:pt x="3654" y="8071"/>
                      <a:pt x="4064" y="7794"/>
                      <a:pt x="4233" y="7372"/>
                    </a:cubicBezTo>
                    <a:lnTo>
                      <a:pt x="6038" y="7372"/>
                    </a:lnTo>
                    <a:cubicBezTo>
                      <a:pt x="6205" y="7799"/>
                      <a:pt x="6616" y="8079"/>
                      <a:pt x="7075" y="8079"/>
                    </a:cubicBezTo>
                    <a:cubicBezTo>
                      <a:pt x="7533" y="8079"/>
                      <a:pt x="7944" y="7799"/>
                      <a:pt x="8111" y="7372"/>
                    </a:cubicBezTo>
                    <a:lnTo>
                      <a:pt x="8259" y="7372"/>
                    </a:lnTo>
                    <a:cubicBezTo>
                      <a:pt x="8550" y="7386"/>
                      <a:pt x="8831" y="7268"/>
                      <a:pt x="9027" y="7052"/>
                    </a:cubicBezTo>
                    <a:cubicBezTo>
                      <a:pt x="9220" y="6823"/>
                      <a:pt x="9313" y="6525"/>
                      <a:pt x="9283" y="6226"/>
                    </a:cubicBezTo>
                    <a:lnTo>
                      <a:pt x="9283" y="62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6" name="图片 5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hat is ITP Blood Disorder?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88" y="2926048"/>
            <a:ext cx="4264154" cy="2844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1426927" y="1643658"/>
            <a:ext cx="92489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41D23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皮肤黏膜出血、严重内脏出血、致命性颅内出血均可发生。</a:t>
            </a:r>
            <a:endParaRPr lang="en-US" altLang="zh-CN" sz="1600" dirty="0">
              <a:cs typeface="+mn-ea"/>
              <a:sym typeface="+mn-lt"/>
            </a:endParaRPr>
          </a:p>
          <a:p>
            <a:pPr marL="342900" indent="-342900">
              <a:buClr>
                <a:srgbClr val="B41D23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老年患者致命性出血发生风险明显高于年轻患者。</a:t>
            </a:r>
            <a:endParaRPr lang="en-US" altLang="zh-CN" sz="1600" dirty="0">
              <a:cs typeface="+mn-ea"/>
              <a:sym typeface="+mn-lt"/>
            </a:endParaRPr>
          </a:p>
          <a:p>
            <a:pPr marL="342900" indent="-342900">
              <a:buClr>
                <a:srgbClr val="B41D23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部分患者有乏力、焦虑表现。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97264" y="2843017"/>
            <a:ext cx="4798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根据患者年龄分组的致命性（左）和非致命（右）出血的年发生率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681973" y="1082355"/>
            <a:ext cx="10909300" cy="5269351"/>
          </a:xfrm>
          <a:prstGeom prst="roundRect">
            <a:avLst>
              <a:gd name="adj" fmla="val 4577"/>
            </a:avLst>
          </a:prstGeom>
          <a:noFill/>
          <a:ln>
            <a:solidFill>
              <a:srgbClr val="BE0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5817" y="6596390"/>
            <a:ext cx="45629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>
                <a:cs typeface="+mn-ea"/>
                <a:sym typeface="+mn-lt"/>
              </a:rPr>
              <a:t>Cohen Y C, et al. Archives of internal medicine, 2000, 160(11): 1630-1638.</a:t>
            </a:r>
            <a:endParaRPr lang="zh-CN" altLang="en-US" sz="900" dirty="0">
              <a:cs typeface="+mn-ea"/>
              <a:sym typeface="+mn-lt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21839" y="2821952"/>
          <a:ext cx="4374161" cy="2916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文本框 5"/>
          <p:cNvSpPr txBox="1"/>
          <p:nvPr/>
        </p:nvSpPr>
        <p:spPr>
          <a:xfrm rot="16200000">
            <a:off x="571244" y="4290070"/>
            <a:ext cx="1957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Predicted 5-year bleeding risk (%)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39451" y="5737291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Age group (years)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临床表现主要为出血</a:t>
            </a:r>
          </a:p>
        </p:txBody>
      </p:sp>
      <p:pic>
        <p:nvPicPr>
          <p:cNvPr id="3" name="图片 2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6170272" y="3003307"/>
            <a:ext cx="2169459" cy="538737"/>
          </a:xfrm>
          <a:prstGeom prst="roundRect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kern="0" dirty="0">
                <a:solidFill>
                  <a:srgbClr val="FF3B3B"/>
                </a:solidFill>
                <a:cs typeface="+mn-ea"/>
                <a:sym typeface="+mn-lt"/>
              </a:rPr>
              <a:t>实验室检查</a:t>
            </a:r>
            <a:endParaRPr lang="en-US" altLang="zh-CN" sz="1800" b="1" kern="0" dirty="0">
              <a:solidFill>
                <a:srgbClr val="FF3B3B"/>
              </a:solidFill>
              <a:cs typeface="+mn-ea"/>
              <a:sym typeface="+mn-lt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1021798" y="3003307"/>
            <a:ext cx="2169459" cy="538737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病史</a:t>
            </a:r>
            <a:endParaRPr lang="en-US" altLang="zh-CN" sz="1800" b="1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3596035" y="3003307"/>
            <a:ext cx="2169459" cy="538737"/>
          </a:xfrm>
          <a:prstGeom prst="roundRect">
            <a:avLst/>
          </a:prstGeom>
          <a:noFill/>
          <a:ln w="19050">
            <a:solidFill>
              <a:srgbClr val="FFA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kern="0" dirty="0">
                <a:solidFill>
                  <a:srgbClr val="FFAFAF"/>
                </a:solidFill>
                <a:cs typeface="+mn-ea"/>
                <a:sym typeface="+mn-lt"/>
              </a:rPr>
              <a:t>体格检查</a:t>
            </a:r>
            <a:endParaRPr lang="en-US" altLang="zh-CN" sz="1800" b="1" kern="0" dirty="0">
              <a:solidFill>
                <a:srgbClr val="FFAFAF"/>
              </a:solidFill>
              <a:cs typeface="+mn-ea"/>
              <a:sym typeface="+mn-lt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8744508" y="3003307"/>
            <a:ext cx="2169459" cy="53873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kern="0">
                <a:solidFill>
                  <a:srgbClr val="C00000"/>
                </a:solidFill>
                <a:cs typeface="+mn-ea"/>
                <a:sym typeface="+mn-lt"/>
              </a:rPr>
              <a:t>额外检测</a:t>
            </a:r>
            <a:endParaRPr lang="en-US" altLang="zh-CN" sz="1800" b="1" kern="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9" name="TextBox 59"/>
          <p:cNvSpPr txBox="1"/>
          <p:nvPr/>
        </p:nvSpPr>
        <p:spPr>
          <a:xfrm flipH="1">
            <a:off x="1021798" y="3746917"/>
            <a:ext cx="2421159" cy="113289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近期感染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药物治疗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潜在疾病（风湿或肝病）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药物应用（</a:t>
            </a: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包括中药）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血小板疾病家族史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3" name="TextBox 63"/>
          <p:cNvSpPr txBox="1"/>
          <p:nvPr/>
        </p:nvSpPr>
        <p:spPr>
          <a:xfrm flipH="1">
            <a:off x="6154640" y="3746917"/>
            <a:ext cx="2305649" cy="113289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外周血细胞计数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HBV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HCV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HIV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检测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血清</a:t>
            </a: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IgG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IgA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IgM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水平测定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凝血系列等及特殊实验室检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血小板糖蛋白特异性自身抗体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95" name="TextBox 65"/>
          <p:cNvSpPr txBox="1"/>
          <p:nvPr/>
        </p:nvSpPr>
        <p:spPr>
          <a:xfrm flipH="1">
            <a:off x="3647783" y="3757923"/>
            <a:ext cx="2522488" cy="113289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出血迹象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     皮肤、口腔黏膜</a:t>
            </a: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…</a:t>
            </a: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淋巴结病检查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肝脾肿大是否存在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7" name="TextBox 67"/>
          <p:cNvSpPr txBox="1"/>
          <p:nvPr/>
        </p:nvSpPr>
        <p:spPr>
          <a:xfrm flipH="1">
            <a:off x="8744508" y="3746917"/>
            <a:ext cx="2459264" cy="13047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幽门螺杆菌检测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甲状腺功能检测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骨髓检查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      (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其他不明原因血细胞减少）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 defTabSz="893445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免疫学研究</a:t>
            </a: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(SLE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等）</a:t>
            </a:r>
            <a:endParaRPr lang="en-US" altLang="zh-CN" sz="1400" dirty="0">
              <a:solidFill>
                <a:srgbClr val="232323"/>
              </a:solidFill>
              <a:cs typeface="+mn-ea"/>
              <a:sym typeface="+mn-lt"/>
            </a:endParaRPr>
          </a:p>
          <a:p>
            <a:pPr marL="279400" indent="-279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维生素 </a:t>
            </a:r>
            <a:r>
              <a:rPr lang="en-US" altLang="zh-CN" sz="1400" dirty="0">
                <a:solidFill>
                  <a:srgbClr val="232323"/>
                </a:solidFill>
                <a:cs typeface="+mn-ea"/>
                <a:sym typeface="+mn-lt"/>
              </a:rPr>
              <a:t>B12 </a:t>
            </a:r>
            <a:r>
              <a:rPr lang="zh-CN" altLang="en-US" sz="1400" dirty="0">
                <a:solidFill>
                  <a:srgbClr val="232323"/>
                </a:solidFill>
                <a:cs typeface="+mn-ea"/>
                <a:sym typeface="+mn-lt"/>
              </a:rPr>
              <a:t>和叶酸水平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641350" y="1112943"/>
            <a:ext cx="10909300" cy="5391461"/>
          </a:xfrm>
          <a:prstGeom prst="roundRect">
            <a:avLst>
              <a:gd name="adj" fmla="val 4577"/>
            </a:avLst>
          </a:prstGeom>
          <a:noFill/>
          <a:ln>
            <a:solidFill>
              <a:srgbClr val="BE0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7889" y="659386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cs typeface="+mn-ea"/>
                <a:sym typeface="+mn-lt"/>
              </a:rPr>
              <a:t>中华医学会血液学会血栓与止血学组</a:t>
            </a:r>
            <a:r>
              <a:rPr lang="en-US" altLang="zh-CN" sz="900" dirty="0">
                <a:cs typeface="+mn-ea"/>
                <a:sym typeface="+mn-lt"/>
              </a:rPr>
              <a:t>. </a:t>
            </a:r>
            <a:r>
              <a:rPr lang="zh-CN" altLang="en-US" sz="900" dirty="0">
                <a:cs typeface="+mn-ea"/>
                <a:sym typeface="+mn-lt"/>
              </a:rPr>
              <a:t>中华血液学杂志</a:t>
            </a:r>
            <a:r>
              <a:rPr lang="en-US" altLang="zh-CN" sz="900" dirty="0">
                <a:cs typeface="+mn-ea"/>
                <a:sym typeface="+mn-lt"/>
              </a:rPr>
              <a:t>,2020,41 (08): 617-623.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683716" y="1681218"/>
            <a:ext cx="2535811" cy="697672"/>
          </a:xfrm>
          <a:prstGeom prst="roundRect">
            <a:avLst>
              <a:gd name="adj" fmla="val 50000"/>
            </a:avLst>
          </a:prstGeom>
          <a:solidFill>
            <a:srgbClr val="BD31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cs typeface="+mn-ea"/>
                <a:sym typeface="+mn-lt"/>
              </a:rPr>
              <a:t>ITP</a:t>
            </a:r>
          </a:p>
          <a:p>
            <a:pPr algn="ctr"/>
            <a:r>
              <a:rPr lang="zh-CN" altLang="en-US" sz="1800" b="1" dirty="0">
                <a:cs typeface="+mn-ea"/>
                <a:sym typeface="+mn-lt"/>
              </a:rPr>
              <a:t>诊断评估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诊断评估的主要手段</a:t>
            </a:r>
          </a:p>
        </p:txBody>
      </p:sp>
      <p:cxnSp>
        <p:nvCxnSpPr>
          <p:cNvPr id="5" name="连接符: 肘形 4"/>
          <p:cNvCxnSpPr>
            <a:stCxn id="24" idx="0"/>
            <a:endCxn id="26" idx="0"/>
          </p:cNvCxnSpPr>
          <p:nvPr/>
        </p:nvCxnSpPr>
        <p:spPr>
          <a:xfrm rot="5400000" flipH="1" flipV="1">
            <a:off x="5967883" y="-858048"/>
            <a:ext cx="12700" cy="7722710"/>
          </a:xfrm>
          <a:prstGeom prst="bentConnector3">
            <a:avLst>
              <a:gd name="adj1" fmla="val 2664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/>
          <p:cNvCxnSpPr>
            <a:stCxn id="25" idx="0"/>
            <a:endCxn id="4" idx="0"/>
          </p:cNvCxnSpPr>
          <p:nvPr/>
        </p:nvCxnSpPr>
        <p:spPr>
          <a:xfrm rot="5400000" flipH="1" flipV="1">
            <a:off x="5967883" y="1716189"/>
            <a:ext cx="12700" cy="2574237"/>
          </a:xfrm>
          <a:prstGeom prst="bentConnector3">
            <a:avLst>
              <a:gd name="adj1" fmla="val 2669969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" idx="2"/>
          </p:cNvCxnSpPr>
          <p:nvPr/>
        </p:nvCxnSpPr>
        <p:spPr>
          <a:xfrm>
            <a:off x="5951622" y="2378890"/>
            <a:ext cx="0" cy="2944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3"/>
          <p:cNvSpPr/>
          <p:nvPr/>
        </p:nvSpPr>
        <p:spPr>
          <a:xfrm>
            <a:off x="474663" y="361950"/>
            <a:ext cx="2392363" cy="72707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治疗目标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3400663" y="3920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7828" name="组合 7"/>
          <p:cNvGrpSpPr/>
          <p:nvPr/>
        </p:nvGrpSpPr>
        <p:grpSpPr>
          <a:xfrm>
            <a:off x="260350" y="2228850"/>
            <a:ext cx="1955800" cy="1866900"/>
            <a:chOff x="96758" y="1803466"/>
            <a:chExt cx="1811734" cy="1811734"/>
          </a:xfrm>
        </p:grpSpPr>
        <p:sp>
          <p:nvSpPr>
            <p:cNvPr id="9" name="椭圆 8"/>
            <p:cNvSpPr/>
            <p:nvPr/>
          </p:nvSpPr>
          <p:spPr>
            <a:xfrm>
              <a:off x="96758" y="1803466"/>
              <a:ext cx="1811734" cy="181173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椭圆 4"/>
            <p:cNvSpPr txBox="1"/>
            <p:nvPr/>
          </p:nvSpPr>
          <p:spPr>
            <a:xfrm>
              <a:off x="267343" y="2068448"/>
              <a:ext cx="1573503" cy="1281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0800" tIns="50800" rIns="50800" bIns="50800" spcCol="1270" anchor="ctr"/>
            <a:lstStyle/>
            <a:p>
              <a:pPr marL="0" marR="0" lvl="0" indent="0" algn="ctr" defTabSz="17780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血小板计数</a:t>
              </a:r>
            </a:p>
          </p:txBody>
        </p:sp>
      </p:grpSp>
      <p:grpSp>
        <p:nvGrpSpPr>
          <p:cNvPr id="77829" name="组合 10"/>
          <p:cNvGrpSpPr/>
          <p:nvPr/>
        </p:nvGrpSpPr>
        <p:grpSpPr>
          <a:xfrm>
            <a:off x="2282825" y="2636838"/>
            <a:ext cx="1050925" cy="1050925"/>
            <a:chOff x="1960214" y="2183930"/>
            <a:chExt cx="1050805" cy="1050805"/>
          </a:xfrm>
        </p:grpSpPr>
        <p:sp>
          <p:nvSpPr>
            <p:cNvPr id="12" name="加号 11"/>
            <p:cNvSpPr/>
            <p:nvPr/>
          </p:nvSpPr>
          <p:spPr>
            <a:xfrm>
              <a:off x="1960214" y="2183930"/>
              <a:ext cx="1050805" cy="1050805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加号 4"/>
            <p:cNvSpPr txBox="1"/>
            <p:nvPr/>
          </p:nvSpPr>
          <p:spPr>
            <a:xfrm>
              <a:off x="2099898" y="2585521"/>
              <a:ext cx="771437" cy="247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spcCol="1270" anchor="ctr"/>
            <a:lstStyle/>
            <a:p>
              <a:pPr marL="0" marR="0" lvl="0" indent="0" algn="ctr" defTabSz="75565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17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矩形: 圆角 13"/>
          <p:cNvSpPr/>
          <p:nvPr/>
        </p:nvSpPr>
        <p:spPr>
          <a:xfrm>
            <a:off x="914400" y="4808538"/>
            <a:ext cx="10083800" cy="1327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快速地升高血小板至安全值以上 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30×10</a:t>
            </a:r>
            <a:r>
              <a:rPr kumimoji="0" lang="en-US" altLang="zh-CN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，减少或避免出血，改善生活质量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 spd="slow" advClick="0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641350" y="1112943"/>
            <a:ext cx="10909300" cy="5391461"/>
          </a:xfrm>
          <a:prstGeom prst="roundRect">
            <a:avLst>
              <a:gd name="adj" fmla="val 4577"/>
            </a:avLst>
          </a:prstGeom>
          <a:noFill/>
          <a:ln>
            <a:solidFill>
              <a:srgbClr val="BE0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613168" y="2591233"/>
            <a:ext cx="4100764" cy="538737"/>
          </a:xfrm>
          <a:prstGeom prst="roundRect">
            <a:avLst/>
          </a:prstGeom>
          <a:solidFill>
            <a:srgbClr val="F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cs typeface="+mn-ea"/>
                <a:sym typeface="+mn-lt"/>
              </a:rPr>
              <a:t>一线治疗：</a:t>
            </a:r>
            <a:endParaRPr lang="en-US" altLang="zh-CN" sz="1200" b="1" dirty="0"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cs typeface="+mn-ea"/>
                <a:sym typeface="+mn-lt"/>
              </a:rPr>
              <a:t>糖皮质激素、静脉输注丙种球蛋白（</a:t>
            </a:r>
            <a:r>
              <a:rPr lang="en-US" altLang="zh-CN" sz="800" dirty="0" err="1">
                <a:cs typeface="+mn-ea"/>
                <a:sym typeface="+mn-lt"/>
              </a:rPr>
              <a:t>Ivlg</a:t>
            </a:r>
            <a:r>
              <a:rPr lang="zh-CN" altLang="en-US" sz="800" dirty="0">
                <a:cs typeface="+mn-ea"/>
                <a:sym typeface="+mn-lt"/>
              </a:rPr>
              <a:t>）</a:t>
            </a:r>
            <a:endParaRPr lang="en-US" altLang="zh-CN" sz="800" dirty="0"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589706" y="3397563"/>
            <a:ext cx="4100764" cy="864233"/>
          </a:xfrm>
          <a:prstGeom prst="round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cs typeface="+mn-ea"/>
                <a:sym typeface="+mn-lt"/>
              </a:rPr>
              <a:t>二线治疗：</a:t>
            </a:r>
            <a:endParaRPr lang="en-US" altLang="zh-CN" sz="1000" b="1" dirty="0"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dirty="0">
                <a:cs typeface="+mn-ea"/>
                <a:sym typeface="+mn-lt"/>
              </a:rPr>
              <a:t>促血小板生成药物：促血小板生成素受体激动剂（</a:t>
            </a:r>
            <a:r>
              <a:rPr lang="en-US" altLang="zh-CN" sz="800" b="1" dirty="0">
                <a:cs typeface="+mn-ea"/>
                <a:sym typeface="+mn-lt"/>
              </a:rPr>
              <a:t>TPO-RA</a:t>
            </a:r>
            <a:r>
              <a:rPr lang="zh-CN" altLang="en-US" sz="800" b="1" dirty="0">
                <a:cs typeface="+mn-ea"/>
                <a:sym typeface="+mn-lt"/>
              </a:rPr>
              <a:t>）</a:t>
            </a:r>
            <a:endParaRPr lang="en-US" altLang="zh-CN" sz="800" b="1" dirty="0"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cs typeface="+mn-ea"/>
                <a:sym typeface="+mn-lt"/>
              </a:rPr>
              <a:t>利妥昔单抗</a:t>
            </a:r>
            <a:endParaRPr lang="en-US" altLang="zh-CN" sz="800" dirty="0"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800" dirty="0" err="1">
                <a:cs typeface="+mn-ea"/>
                <a:sym typeface="+mn-lt"/>
              </a:rPr>
              <a:t>rhTPO</a:t>
            </a:r>
            <a:r>
              <a:rPr lang="en-US" altLang="zh-CN" sz="800" dirty="0">
                <a:cs typeface="+mn-ea"/>
                <a:sym typeface="+mn-lt"/>
              </a:rPr>
              <a:t>+</a:t>
            </a:r>
            <a:r>
              <a:rPr lang="zh-CN" altLang="en-US" sz="800" dirty="0">
                <a:cs typeface="+mn-ea"/>
                <a:sym typeface="+mn-lt"/>
              </a:rPr>
              <a:t>利妥昔单抗</a:t>
            </a:r>
            <a:endParaRPr lang="en-US" altLang="zh-CN" sz="800" dirty="0"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cs typeface="+mn-ea"/>
                <a:sym typeface="+mn-lt"/>
              </a:rPr>
              <a:t>临床试验</a:t>
            </a:r>
            <a:endParaRPr lang="en-US" altLang="zh-CN" sz="800" dirty="0"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cs typeface="+mn-ea"/>
                <a:sym typeface="+mn-lt"/>
              </a:rPr>
              <a:t>脾切技术</a:t>
            </a:r>
            <a:endParaRPr lang="en-US" altLang="zh-CN" sz="800" dirty="0">
              <a:cs typeface="+mn-ea"/>
              <a:sym typeface="+mn-lt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613168" y="4605113"/>
            <a:ext cx="4100764" cy="538737"/>
          </a:xfrm>
          <a:prstGeom prst="roundRect">
            <a:avLst/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cs typeface="+mn-ea"/>
                <a:sym typeface="+mn-lt"/>
              </a:rPr>
              <a:t>三线治疗：</a:t>
            </a:r>
            <a:r>
              <a:rPr lang="zh-CN" altLang="en-US" sz="1200" b="1" dirty="0">
                <a:cs typeface="+mn-ea"/>
                <a:sym typeface="+mn-lt"/>
              </a:rPr>
              <a:t>其他治疗（个体化选择）</a:t>
            </a:r>
            <a:endParaRPr lang="en-US" altLang="zh-CN" sz="1200" b="1" dirty="0"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cs typeface="+mn-ea"/>
                <a:sym typeface="+mn-lt"/>
              </a:rPr>
              <a:t>有前瞻性、多中心临床试验支持（全反式维甲酸</a:t>
            </a:r>
            <a:r>
              <a:rPr lang="en-US" altLang="zh-CN" sz="800" dirty="0">
                <a:cs typeface="+mn-ea"/>
                <a:sym typeface="+mn-lt"/>
              </a:rPr>
              <a:t>+</a:t>
            </a:r>
            <a:r>
              <a:rPr lang="zh-CN" altLang="en-US" sz="800" dirty="0">
                <a:cs typeface="+mn-ea"/>
                <a:sym typeface="+mn-lt"/>
              </a:rPr>
              <a:t>达那唑），地西他滨</a:t>
            </a:r>
            <a:r>
              <a:rPr lang="en-US" altLang="zh-CN" sz="800" dirty="0">
                <a:cs typeface="+mn-ea"/>
                <a:sym typeface="+mn-l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dirty="0">
                <a:cs typeface="+mn-ea"/>
                <a:sym typeface="+mn-lt"/>
              </a:rPr>
              <a:t>其他药物（硫唑嘌呤，环孢素</a:t>
            </a:r>
            <a:r>
              <a:rPr lang="en-US" altLang="zh-CN" sz="800" dirty="0">
                <a:cs typeface="+mn-ea"/>
                <a:sym typeface="+mn-lt"/>
              </a:rPr>
              <a:t>A</a:t>
            </a:r>
            <a:r>
              <a:rPr lang="zh-CN" altLang="en-US" sz="800" dirty="0">
                <a:cs typeface="+mn-ea"/>
                <a:sym typeface="+mn-lt"/>
              </a:rPr>
              <a:t>，达那唑，长春碱类</a:t>
            </a:r>
            <a:r>
              <a:rPr lang="en-US" altLang="zh-CN" sz="800" dirty="0">
                <a:cs typeface="+mn-ea"/>
                <a:sym typeface="+mn-lt"/>
              </a:rPr>
              <a:t>)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6937513" y="1529333"/>
            <a:ext cx="3938195" cy="778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rgbClr val="E20000"/>
                </a:solidFill>
                <a:cs typeface="+mn-ea"/>
                <a:sym typeface="+mn-lt"/>
              </a:rPr>
              <a:t>紧急治疗</a:t>
            </a:r>
            <a:endParaRPr lang="en-US" altLang="zh-CN" sz="1200" b="1" dirty="0">
              <a:solidFill>
                <a:srgbClr val="E20000"/>
              </a:solidFill>
              <a:cs typeface="+mn-ea"/>
              <a:sym typeface="+mn-lt"/>
            </a:endParaRPr>
          </a:p>
          <a:p>
            <a:pPr algn="ctr"/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血小板输注、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IVIg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、大剂量甲泼尼龙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30266" y="4837820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PLT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30x10</a:t>
            </a:r>
            <a:r>
              <a:rPr lang="en-US" altLang="zh-CN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/L</a:t>
            </a:r>
          </a:p>
          <a:p>
            <a:pPr algn="ctr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无出血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1613169" y="1690418"/>
            <a:ext cx="1282432" cy="377601"/>
          </a:xfrm>
          <a:prstGeom prst="roundRect">
            <a:avLst>
              <a:gd name="adj" fmla="val 41251"/>
            </a:avLst>
          </a:prstGeom>
          <a:solidFill>
            <a:srgbClr val="840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cs typeface="+mn-ea"/>
                <a:sym typeface="+mn-lt"/>
              </a:rPr>
              <a:t>ITP</a:t>
            </a:r>
            <a:endParaRPr lang="en-US" altLang="zh-CN" sz="1400" dirty="0">
              <a:cs typeface="+mn-ea"/>
              <a:sym typeface="+mn-lt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254385" y="2068019"/>
            <a:ext cx="0" cy="52321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2254385" y="3129970"/>
            <a:ext cx="0" cy="27553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254385" y="4274384"/>
            <a:ext cx="0" cy="330729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254385" y="2441386"/>
            <a:ext cx="645273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713932" y="2860601"/>
            <a:ext cx="299318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45" idx="1"/>
          </p:cNvCxnSpPr>
          <p:nvPr/>
        </p:nvCxnSpPr>
        <p:spPr>
          <a:xfrm flipV="1">
            <a:off x="5713932" y="3764517"/>
            <a:ext cx="2361437" cy="147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713932" y="4837820"/>
            <a:ext cx="299318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45" idx="2"/>
          </p:cNvCxnSpPr>
          <p:nvPr/>
        </p:nvCxnSpPr>
        <p:spPr>
          <a:xfrm flipV="1">
            <a:off x="8716585" y="3953317"/>
            <a:ext cx="0" cy="88450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圆角 44"/>
          <p:cNvSpPr/>
          <p:nvPr/>
        </p:nvSpPr>
        <p:spPr>
          <a:xfrm>
            <a:off x="8075369" y="3575716"/>
            <a:ext cx="1282432" cy="377601"/>
          </a:xfrm>
          <a:prstGeom prst="roundRect">
            <a:avLst>
              <a:gd name="adj" fmla="val 4125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观察</a:t>
            </a:r>
            <a:endParaRPr lang="en-US" altLang="zh-CN" sz="1400" b="1" dirty="0">
              <a:cs typeface="+mn-ea"/>
              <a:sym typeface="+mn-lt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8719557" y="2441386"/>
            <a:ext cx="0" cy="113389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730266" y="386168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PLT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30x10</a:t>
            </a:r>
            <a:r>
              <a:rPr lang="en-US" altLang="zh-CN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/L</a:t>
            </a:r>
          </a:p>
          <a:p>
            <a:pPr algn="ctr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无出血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442837" y="2462586"/>
            <a:ext cx="1535378" cy="40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PLT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30x10</a:t>
            </a:r>
            <a:r>
              <a:rPr lang="en-US" altLang="zh-CN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/L</a:t>
            </a:r>
          </a:p>
          <a:p>
            <a:pPr algn="ctr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无出血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442837" y="2950204"/>
            <a:ext cx="1535378" cy="40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PLT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30x10</a:t>
            </a:r>
            <a:r>
              <a:rPr lang="en-US" altLang="zh-CN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/L</a:t>
            </a:r>
          </a:p>
          <a:p>
            <a:pPr algn="ctr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无出血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箭头: 右 58"/>
          <p:cNvSpPr/>
          <p:nvPr/>
        </p:nvSpPr>
        <p:spPr>
          <a:xfrm>
            <a:off x="3194420" y="1573066"/>
            <a:ext cx="3486153" cy="65175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PLT&lt;10x10</a:t>
            </a:r>
            <a:r>
              <a:rPr lang="en-US" altLang="zh-CN" sz="800" baseline="30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9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/L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，严重出血或出血风险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388799" y="3159866"/>
            <a:ext cx="15953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PLT&lt;30x10</a:t>
            </a:r>
            <a:r>
              <a:rPr lang="en-US" altLang="zh-CN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/L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，有出血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388799" y="4318937"/>
            <a:ext cx="15953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PLT&lt;30x10</a:t>
            </a:r>
            <a:r>
              <a:rPr lang="en-US" altLang="zh-CN" sz="1000" baseline="30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/L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，有出血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指南将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的治疗主要分为一线、二线和三线治疗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5706" y="6592875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cs typeface="+mn-ea"/>
                <a:sym typeface="+mn-lt"/>
              </a:rPr>
              <a:t>中华医学会血液学会血栓与止血学组</a:t>
            </a:r>
            <a:r>
              <a:rPr lang="en-US" altLang="zh-CN" sz="900" dirty="0">
                <a:cs typeface="+mn-ea"/>
                <a:sym typeface="+mn-lt"/>
              </a:rPr>
              <a:t>. </a:t>
            </a:r>
            <a:r>
              <a:rPr lang="zh-CN" altLang="en-US" sz="900" dirty="0">
                <a:cs typeface="+mn-ea"/>
                <a:sym typeface="+mn-lt"/>
              </a:rPr>
              <a:t>中华血液学杂志</a:t>
            </a:r>
            <a:r>
              <a:rPr lang="en-US" altLang="zh-CN" sz="900" dirty="0">
                <a:cs typeface="+mn-ea"/>
                <a:sym typeface="+mn-lt"/>
              </a:rPr>
              <a:t>,2020,41 (08): 617-623.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0501" y="5655580"/>
            <a:ext cx="7655653" cy="3847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TPO-RA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是指南推荐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ITP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治疗的二线治疗首选（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A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级推荐，</a:t>
            </a:r>
            <a:r>
              <a:rPr lang="en-US" altLang="zh-CN" b="1" dirty="0" err="1">
                <a:solidFill>
                  <a:srgbClr val="C00000"/>
                </a:solidFill>
                <a:cs typeface="+mn-ea"/>
                <a:sym typeface="+mn-lt"/>
              </a:rPr>
              <a:t>Ia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级证据）</a:t>
            </a:r>
          </a:p>
        </p:txBody>
      </p:sp>
      <p:pic>
        <p:nvPicPr>
          <p:cNvPr id="2" name="图片 1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4435" y="3837940"/>
            <a:ext cx="8644890" cy="248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出院后患者自购艾曲波帕1-2片qd口服升血小板治疗，期间再次出现血小板进行性下降，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8.26号复查血小板6*109/l</a:t>
            </a: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807900" y="1314669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097" y="3035762"/>
            <a:ext cx="1366787" cy="35774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95070" y="1313815"/>
            <a:ext cx="8644255" cy="2300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315720" y="1685290"/>
            <a:ext cx="8563610" cy="20478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于</a:t>
            </a:r>
            <a:r>
              <a:rPr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2023.7.28-8.9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号至衢化医院住院，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期间出现痔疮出血，予丙种球蛋白25mg*4d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、特比澳针及输血小板支持治疗，血小板升至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62*109/l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，好转出院。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7" y="3406817"/>
            <a:ext cx="530398" cy="530398"/>
          </a:xfrm>
          <a:prstGeom prst="rect">
            <a:avLst/>
          </a:prstGeom>
        </p:spPr>
      </p:pic>
      <p:pic>
        <p:nvPicPr>
          <p:cNvPr id="5" name="图片 4" descr="微信图片_202112160933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3132" y="2152603"/>
            <a:ext cx="2265045" cy="43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b="1" dirty="0">
                <a:solidFill>
                  <a:srgbClr val="5360E8"/>
                </a:solidFill>
                <a:sym typeface="+mn-ea"/>
              </a:rPr>
              <a:t>EXAM</a:t>
            </a:r>
            <a:r>
              <a:rPr lang="zh-CN" altLang="en-US" dirty="0">
                <a:solidFill>
                  <a:srgbClr val="5360E8"/>
                </a:solidFill>
                <a:sym typeface="+mn-ea"/>
              </a:rPr>
              <a:t>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25450" y="381635"/>
            <a:ext cx="479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5" name="图片 4" descr="xc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6802" t="10472" r="1656"/>
          <a:stretch>
            <a:fillRect/>
          </a:stretch>
        </p:blipFill>
        <p:spPr>
          <a:xfrm>
            <a:off x="1233805" y="1096645"/>
            <a:ext cx="10576560" cy="5495290"/>
          </a:xfrm>
          <a:prstGeom prst="rect">
            <a:avLst/>
          </a:prstGeom>
        </p:spPr>
      </p:pic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3884295" y="2234565"/>
            <a:ext cx="586740" cy="55626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微信图片_202112160933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apezoid 11"/>
          <p:cNvSpPr/>
          <p:nvPr/>
        </p:nvSpPr>
        <p:spPr>
          <a:xfrm rot="5400000">
            <a:off x="3551773" y="-489175"/>
            <a:ext cx="5062927" cy="9375333"/>
          </a:xfrm>
          <a:custGeom>
            <a:avLst/>
            <a:gdLst>
              <a:gd name="connsiteX0" fmla="*/ 0 w 5062927"/>
              <a:gd name="connsiteY0" fmla="*/ 9375333 h 9375333"/>
              <a:gd name="connsiteX1" fmla="*/ 1905787 w 5062927"/>
              <a:gd name="connsiteY1" fmla="*/ 0 h 9375333"/>
              <a:gd name="connsiteX2" fmla="*/ 3157140 w 5062927"/>
              <a:gd name="connsiteY2" fmla="*/ 0 h 9375333"/>
              <a:gd name="connsiteX3" fmla="*/ 5062927 w 5062927"/>
              <a:gd name="connsiteY3" fmla="*/ 9375333 h 9375333"/>
              <a:gd name="connsiteX4" fmla="*/ 0 w 5062927"/>
              <a:gd name="connsiteY4" fmla="*/ 9375333 h 9375333"/>
              <a:gd name="connsiteX0-1" fmla="*/ 0 w 5062927"/>
              <a:gd name="connsiteY0-2" fmla="*/ 9375333 h 9375333"/>
              <a:gd name="connsiteX1-3" fmla="*/ 1905787 w 5062927"/>
              <a:gd name="connsiteY1-4" fmla="*/ 0 h 9375333"/>
              <a:gd name="connsiteX2-5" fmla="*/ 3157140 w 5062927"/>
              <a:gd name="connsiteY2-6" fmla="*/ 0 h 9375333"/>
              <a:gd name="connsiteX3-7" fmla="*/ 5062927 w 5062927"/>
              <a:gd name="connsiteY3-8" fmla="*/ 9375333 h 9375333"/>
              <a:gd name="connsiteX4-9" fmla="*/ 0 w 5062927"/>
              <a:gd name="connsiteY4-10" fmla="*/ 9375333 h 9375333"/>
              <a:gd name="connsiteX0-11" fmla="*/ 0 w 5062927"/>
              <a:gd name="connsiteY0-12" fmla="*/ 9375333 h 9375333"/>
              <a:gd name="connsiteX1-13" fmla="*/ 1905787 w 5062927"/>
              <a:gd name="connsiteY1-14" fmla="*/ 0 h 9375333"/>
              <a:gd name="connsiteX2-15" fmla="*/ 3157140 w 5062927"/>
              <a:gd name="connsiteY2-16" fmla="*/ 0 h 9375333"/>
              <a:gd name="connsiteX3-17" fmla="*/ 5062927 w 5062927"/>
              <a:gd name="connsiteY3-18" fmla="*/ 9375333 h 9375333"/>
              <a:gd name="connsiteX4-19" fmla="*/ 0 w 5062927"/>
              <a:gd name="connsiteY4-20" fmla="*/ 9375333 h 9375333"/>
              <a:gd name="connsiteX0-21" fmla="*/ 0 w 5062927"/>
              <a:gd name="connsiteY0-22" fmla="*/ 9375333 h 9375333"/>
              <a:gd name="connsiteX1-23" fmla="*/ 1905787 w 5062927"/>
              <a:gd name="connsiteY1-24" fmla="*/ 0 h 9375333"/>
              <a:gd name="connsiteX2-25" fmla="*/ 3157140 w 5062927"/>
              <a:gd name="connsiteY2-26" fmla="*/ 0 h 9375333"/>
              <a:gd name="connsiteX3-27" fmla="*/ 5062927 w 5062927"/>
              <a:gd name="connsiteY3-28" fmla="*/ 9375333 h 9375333"/>
              <a:gd name="connsiteX4-29" fmla="*/ 0 w 5062927"/>
              <a:gd name="connsiteY4-30" fmla="*/ 9375333 h 9375333"/>
              <a:gd name="connsiteX0-31" fmla="*/ 0 w 5062927"/>
              <a:gd name="connsiteY0-32" fmla="*/ 9375333 h 9375333"/>
              <a:gd name="connsiteX1-33" fmla="*/ 1905787 w 5062927"/>
              <a:gd name="connsiteY1-34" fmla="*/ 0 h 9375333"/>
              <a:gd name="connsiteX2-35" fmla="*/ 3157140 w 5062927"/>
              <a:gd name="connsiteY2-36" fmla="*/ 0 h 9375333"/>
              <a:gd name="connsiteX3-37" fmla="*/ 5062927 w 5062927"/>
              <a:gd name="connsiteY3-38" fmla="*/ 9375333 h 9375333"/>
              <a:gd name="connsiteX4-39" fmla="*/ 0 w 5062927"/>
              <a:gd name="connsiteY4-40" fmla="*/ 9375333 h 9375333"/>
              <a:gd name="connsiteX0-41" fmla="*/ 0 w 5062927"/>
              <a:gd name="connsiteY0-42" fmla="*/ 9375333 h 9375333"/>
              <a:gd name="connsiteX1-43" fmla="*/ 1905787 w 5062927"/>
              <a:gd name="connsiteY1-44" fmla="*/ 0 h 9375333"/>
              <a:gd name="connsiteX2-45" fmla="*/ 3157140 w 5062927"/>
              <a:gd name="connsiteY2-46" fmla="*/ 0 h 9375333"/>
              <a:gd name="connsiteX3-47" fmla="*/ 5062927 w 5062927"/>
              <a:gd name="connsiteY3-48" fmla="*/ 9375333 h 9375333"/>
              <a:gd name="connsiteX4-49" fmla="*/ 0 w 5062927"/>
              <a:gd name="connsiteY4-50" fmla="*/ 9375333 h 9375333"/>
              <a:gd name="connsiteX0-51" fmla="*/ 0 w 5062927"/>
              <a:gd name="connsiteY0-52" fmla="*/ 9375333 h 9375333"/>
              <a:gd name="connsiteX1-53" fmla="*/ 1905787 w 5062927"/>
              <a:gd name="connsiteY1-54" fmla="*/ 0 h 9375333"/>
              <a:gd name="connsiteX2-55" fmla="*/ 3157140 w 5062927"/>
              <a:gd name="connsiteY2-56" fmla="*/ 0 h 9375333"/>
              <a:gd name="connsiteX3-57" fmla="*/ 5062927 w 5062927"/>
              <a:gd name="connsiteY3-58" fmla="*/ 9375333 h 9375333"/>
              <a:gd name="connsiteX4-59" fmla="*/ 0 w 5062927"/>
              <a:gd name="connsiteY4-60" fmla="*/ 9375333 h 9375333"/>
              <a:gd name="connsiteX0-61" fmla="*/ 0 w 5062927"/>
              <a:gd name="connsiteY0-62" fmla="*/ 9375333 h 9375333"/>
              <a:gd name="connsiteX1-63" fmla="*/ 1905787 w 5062927"/>
              <a:gd name="connsiteY1-64" fmla="*/ 0 h 9375333"/>
              <a:gd name="connsiteX2-65" fmla="*/ 3157140 w 5062927"/>
              <a:gd name="connsiteY2-66" fmla="*/ 0 h 9375333"/>
              <a:gd name="connsiteX3-67" fmla="*/ 5062927 w 5062927"/>
              <a:gd name="connsiteY3-68" fmla="*/ 9375333 h 9375333"/>
              <a:gd name="connsiteX4-69" fmla="*/ 0 w 5062927"/>
              <a:gd name="connsiteY4-70" fmla="*/ 9375333 h 9375333"/>
              <a:gd name="connsiteX0-71" fmla="*/ 0 w 5062927"/>
              <a:gd name="connsiteY0-72" fmla="*/ 9375333 h 9375333"/>
              <a:gd name="connsiteX1-73" fmla="*/ 1905787 w 5062927"/>
              <a:gd name="connsiteY1-74" fmla="*/ 0 h 9375333"/>
              <a:gd name="connsiteX2-75" fmla="*/ 3157140 w 5062927"/>
              <a:gd name="connsiteY2-76" fmla="*/ 0 h 9375333"/>
              <a:gd name="connsiteX3-77" fmla="*/ 5062927 w 5062927"/>
              <a:gd name="connsiteY3-78" fmla="*/ 9375333 h 9375333"/>
              <a:gd name="connsiteX4-79" fmla="*/ 0 w 5062927"/>
              <a:gd name="connsiteY4-80" fmla="*/ 9375333 h 9375333"/>
              <a:gd name="connsiteX0-81" fmla="*/ 0 w 5062927"/>
              <a:gd name="connsiteY0-82" fmla="*/ 9375333 h 9375333"/>
              <a:gd name="connsiteX1-83" fmla="*/ 1905787 w 5062927"/>
              <a:gd name="connsiteY1-84" fmla="*/ 0 h 9375333"/>
              <a:gd name="connsiteX2-85" fmla="*/ 3157140 w 5062927"/>
              <a:gd name="connsiteY2-86" fmla="*/ 0 h 9375333"/>
              <a:gd name="connsiteX3-87" fmla="*/ 5062927 w 5062927"/>
              <a:gd name="connsiteY3-88" fmla="*/ 9375333 h 9375333"/>
              <a:gd name="connsiteX4-89" fmla="*/ 0 w 5062927"/>
              <a:gd name="connsiteY4-90" fmla="*/ 9375333 h 9375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62927" h="9375333">
                <a:moveTo>
                  <a:pt x="0" y="9375333"/>
                </a:moveTo>
                <a:cubicBezTo>
                  <a:pt x="1834142" y="5203742"/>
                  <a:pt x="1941085" y="2545991"/>
                  <a:pt x="1905787" y="0"/>
                </a:cubicBezTo>
                <a:lnTo>
                  <a:pt x="3157140" y="0"/>
                </a:lnTo>
                <a:cubicBezTo>
                  <a:pt x="3071042" y="4252871"/>
                  <a:pt x="3807905" y="6047022"/>
                  <a:pt x="5062927" y="9375333"/>
                </a:cubicBezTo>
                <a:lnTo>
                  <a:pt x="0" y="9375333"/>
                </a:lnTo>
                <a:close/>
              </a:path>
            </a:pathLst>
          </a:custGeom>
          <a:gradFill>
            <a:gsLst>
              <a:gs pos="0">
                <a:srgbClr val="7D7D7D"/>
              </a:gs>
              <a:gs pos="0">
                <a:srgbClr val="FFFFFF"/>
              </a:gs>
              <a:gs pos="100000">
                <a:srgbClr val="FEE2E3"/>
              </a:gs>
              <a:gs pos="0">
                <a:srgbClr val="FEE2E3">
                  <a:alpha val="0"/>
                </a:srgb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Freeform: Shape 45"/>
          <p:cNvSpPr/>
          <p:nvPr/>
        </p:nvSpPr>
        <p:spPr>
          <a:xfrm rot="588832">
            <a:off x="3867437" y="2416503"/>
            <a:ext cx="4593718" cy="628095"/>
          </a:xfrm>
          <a:custGeom>
            <a:avLst/>
            <a:gdLst>
              <a:gd name="connsiteX0" fmla="*/ 9277 w 4593718"/>
              <a:gd name="connsiteY0" fmla="*/ 0 h 800183"/>
              <a:gd name="connsiteX1" fmla="*/ 68337 w 4593718"/>
              <a:gd name="connsiteY1" fmla="*/ 7906 h 800183"/>
              <a:gd name="connsiteX2" fmla="*/ 4186948 w 4593718"/>
              <a:gd name="connsiteY2" fmla="*/ 79257 h 800183"/>
              <a:gd name="connsiteX3" fmla="*/ 4589967 w 4593718"/>
              <a:gd name="connsiteY3" fmla="*/ 35296 h 800183"/>
              <a:gd name="connsiteX4" fmla="*/ 4593718 w 4593718"/>
              <a:gd name="connsiteY4" fmla="*/ 59261 h 800183"/>
              <a:gd name="connsiteX5" fmla="*/ 2296859 w 4593718"/>
              <a:gd name="connsiteY5" fmla="*/ 800183 h 800183"/>
              <a:gd name="connsiteX6" fmla="*/ 0 w 4593718"/>
              <a:gd name="connsiteY6" fmla="*/ 59261 h 80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3718" h="800183">
                <a:moveTo>
                  <a:pt x="9277" y="0"/>
                </a:moveTo>
                <a:lnTo>
                  <a:pt x="68337" y="7906"/>
                </a:lnTo>
                <a:cubicBezTo>
                  <a:pt x="1657933" y="207840"/>
                  <a:pt x="2984698" y="194700"/>
                  <a:pt x="4186948" y="79257"/>
                </a:cubicBezTo>
                <a:lnTo>
                  <a:pt x="4589967" y="35296"/>
                </a:lnTo>
                <a:lnTo>
                  <a:pt x="4593718" y="59261"/>
                </a:lnTo>
                <a:cubicBezTo>
                  <a:pt x="4593718" y="468461"/>
                  <a:pt x="3565379" y="800183"/>
                  <a:pt x="2296859" y="800183"/>
                </a:cubicBezTo>
                <a:cubicBezTo>
                  <a:pt x="1028339" y="800183"/>
                  <a:pt x="0" y="468461"/>
                  <a:pt x="0" y="59261"/>
                </a:cubicBezTo>
                <a:close/>
              </a:path>
            </a:pathLst>
          </a:custGeom>
          <a:gradFill flip="none" rotWithShape="1">
            <a:gsLst>
              <a:gs pos="50000">
                <a:srgbClr val="FEE7E8"/>
              </a:gs>
              <a:gs pos="0">
                <a:srgbClr val="FEE2E3"/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Arrow: Right 22"/>
          <p:cNvSpPr/>
          <p:nvPr/>
        </p:nvSpPr>
        <p:spPr>
          <a:xfrm>
            <a:off x="2417833" y="2732033"/>
            <a:ext cx="1381655" cy="1413558"/>
          </a:xfrm>
          <a:prstGeom prst="rightArrow">
            <a:avLst>
              <a:gd name="adj1" fmla="val 54312"/>
              <a:gd name="adj2" fmla="val 40440"/>
            </a:avLst>
          </a:prstGeom>
          <a:gradFill flip="none" rotWithShape="1">
            <a:gsLst>
              <a:gs pos="0">
                <a:srgbClr val="F97B81">
                  <a:alpha val="0"/>
                </a:srgbClr>
              </a:gs>
              <a:gs pos="100000">
                <a:srgbClr val="F97B8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Oval 3"/>
          <p:cNvSpPr/>
          <p:nvPr/>
        </p:nvSpPr>
        <p:spPr>
          <a:xfrm>
            <a:off x="9576417" y="2554891"/>
            <a:ext cx="1767840" cy="1767840"/>
          </a:xfrm>
          <a:prstGeom prst="ellipse">
            <a:avLst/>
          </a:prstGeom>
          <a:solidFill>
            <a:srgbClr val="BD313E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ITP</a:t>
            </a:r>
          </a:p>
        </p:txBody>
      </p:sp>
      <p:sp>
        <p:nvSpPr>
          <p:cNvPr id="47" name="TextBox 36"/>
          <p:cNvSpPr txBox="1"/>
          <p:nvPr/>
        </p:nvSpPr>
        <p:spPr>
          <a:xfrm>
            <a:off x="3796157" y="3149185"/>
            <a:ext cx="191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kern="0" dirty="0">
                <a:solidFill>
                  <a:srgbClr val="84070D"/>
                </a:solidFill>
                <a:cs typeface="+mn-ea"/>
                <a:sym typeface="+mn-lt"/>
              </a:rPr>
              <a:t>排除自身免疫性疾病，妊娠期血小板减少症、先天性及假性血小板减少等</a:t>
            </a:r>
          </a:p>
        </p:txBody>
      </p:sp>
      <p:sp>
        <p:nvSpPr>
          <p:cNvPr id="39" name="TextBox 49"/>
          <p:cNvSpPr txBox="1"/>
          <p:nvPr/>
        </p:nvSpPr>
        <p:spPr>
          <a:xfrm>
            <a:off x="5430241" y="1483279"/>
            <a:ext cx="4981412" cy="276999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kern="0" dirty="0">
                <a:cs typeface="+mn-ea"/>
                <a:sym typeface="+mn-lt"/>
              </a:rPr>
              <a:t>血常规、出凝血功能检测、肝功检测、骨髓象、血清学检测</a:t>
            </a:r>
          </a:p>
        </p:txBody>
      </p:sp>
      <p:sp>
        <p:nvSpPr>
          <p:cNvPr id="40" name="TextBox 51"/>
          <p:cNvSpPr txBox="1"/>
          <p:nvPr/>
        </p:nvSpPr>
        <p:spPr>
          <a:xfrm>
            <a:off x="7219660" y="5145689"/>
            <a:ext cx="2148988" cy="250152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>
            <a:defPPr>
              <a:defRPr lang="zh-CN"/>
            </a:defPPr>
            <a:lvl1pPr marL="0" defTabSz="1219200" eaLnBrk="1" latinLnBrk="0" hangingPunct="1">
              <a:defRPr sz="1400" ker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defTabSz="1219200" eaLnBrk="1" latinLnBrk="0" hangingPunct="1">
              <a:defRPr sz="2400">
                <a:latin typeface="+mn-lt"/>
                <a:ea typeface="+mn-ea"/>
              </a:defRPr>
            </a:lvl2pPr>
            <a:lvl3pPr marL="1219200" defTabSz="1219200" eaLnBrk="1" latinLnBrk="0" hangingPunct="1">
              <a:defRPr sz="2400">
                <a:latin typeface="+mn-lt"/>
                <a:ea typeface="+mn-ea"/>
              </a:defRPr>
            </a:lvl3pPr>
            <a:lvl4pPr marL="1828165" defTabSz="1219200" eaLnBrk="1" latinLnBrk="0" hangingPunct="1">
              <a:defRPr sz="2400">
                <a:latin typeface="+mn-lt"/>
                <a:ea typeface="+mn-ea"/>
              </a:defRPr>
            </a:lvl4pPr>
            <a:lvl5pPr marL="2437765" defTabSz="1219200" eaLnBrk="1" latinLnBrk="0" hangingPunct="1">
              <a:defRPr sz="2400">
                <a:latin typeface="+mn-lt"/>
                <a:ea typeface="+mn-ea"/>
              </a:defRPr>
            </a:lvl5pPr>
            <a:lvl6pPr marL="3047365" defTabSz="1219200">
              <a:defRPr sz="2400">
                <a:latin typeface="+mn-lt"/>
                <a:ea typeface="+mn-ea"/>
              </a:defRPr>
            </a:lvl6pPr>
            <a:lvl7pPr marL="3656965" defTabSz="1219200">
              <a:defRPr sz="2400">
                <a:latin typeface="+mn-lt"/>
                <a:ea typeface="+mn-ea"/>
              </a:defRPr>
            </a:lvl7pPr>
            <a:lvl8pPr marL="4266565" defTabSz="1219200">
              <a:defRPr sz="2400">
                <a:latin typeface="+mn-lt"/>
                <a:ea typeface="+mn-ea"/>
              </a:defRPr>
            </a:lvl8pPr>
            <a:lvl9pPr marL="4876165" defTabSz="1219200">
              <a:defRPr sz="24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排除继发性血小板减少症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41" name="TextBox 33"/>
          <p:cNvSpPr txBox="1"/>
          <p:nvPr/>
        </p:nvSpPr>
        <p:spPr>
          <a:xfrm>
            <a:off x="533688" y="3115645"/>
            <a:ext cx="18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kern="0" dirty="0">
                <a:solidFill>
                  <a:srgbClr val="84070D"/>
                </a:solidFill>
                <a:cs typeface="+mn-ea"/>
                <a:sym typeface="+mn-lt"/>
              </a:rPr>
              <a:t>至少连续</a:t>
            </a:r>
            <a:r>
              <a:rPr lang="en-US" altLang="zh-CN" sz="1200" b="1" kern="0" dirty="0">
                <a:solidFill>
                  <a:srgbClr val="84070D"/>
                </a:solidFill>
                <a:cs typeface="+mn-ea"/>
                <a:sym typeface="+mn-lt"/>
              </a:rPr>
              <a:t>2 </a:t>
            </a:r>
            <a:r>
              <a:rPr lang="zh-CN" altLang="en-US" sz="1200" b="1" kern="0" dirty="0">
                <a:solidFill>
                  <a:srgbClr val="84070D"/>
                </a:solidFill>
                <a:cs typeface="+mn-ea"/>
                <a:sym typeface="+mn-lt"/>
              </a:rPr>
              <a:t>次血小板计数减少，外周血涂片镜检血细胞形态无明显异常。</a:t>
            </a:r>
          </a:p>
        </p:txBody>
      </p:sp>
      <p:sp>
        <p:nvSpPr>
          <p:cNvPr id="37" name="Freeform: Shape 45"/>
          <p:cNvSpPr/>
          <p:nvPr/>
        </p:nvSpPr>
        <p:spPr>
          <a:xfrm rot="21011168" flipV="1">
            <a:off x="3867437" y="3927188"/>
            <a:ext cx="4593718" cy="628095"/>
          </a:xfrm>
          <a:custGeom>
            <a:avLst/>
            <a:gdLst>
              <a:gd name="connsiteX0" fmla="*/ 9277 w 4593718"/>
              <a:gd name="connsiteY0" fmla="*/ 0 h 800183"/>
              <a:gd name="connsiteX1" fmla="*/ 68337 w 4593718"/>
              <a:gd name="connsiteY1" fmla="*/ 7906 h 800183"/>
              <a:gd name="connsiteX2" fmla="*/ 4186948 w 4593718"/>
              <a:gd name="connsiteY2" fmla="*/ 79257 h 800183"/>
              <a:gd name="connsiteX3" fmla="*/ 4589967 w 4593718"/>
              <a:gd name="connsiteY3" fmla="*/ 35296 h 800183"/>
              <a:gd name="connsiteX4" fmla="*/ 4593718 w 4593718"/>
              <a:gd name="connsiteY4" fmla="*/ 59261 h 800183"/>
              <a:gd name="connsiteX5" fmla="*/ 2296859 w 4593718"/>
              <a:gd name="connsiteY5" fmla="*/ 800183 h 800183"/>
              <a:gd name="connsiteX6" fmla="*/ 0 w 4593718"/>
              <a:gd name="connsiteY6" fmla="*/ 59261 h 80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3718" h="800183">
                <a:moveTo>
                  <a:pt x="9277" y="0"/>
                </a:moveTo>
                <a:lnTo>
                  <a:pt x="68337" y="7906"/>
                </a:lnTo>
                <a:cubicBezTo>
                  <a:pt x="1657933" y="207840"/>
                  <a:pt x="2984698" y="194700"/>
                  <a:pt x="4186948" y="79257"/>
                </a:cubicBezTo>
                <a:lnTo>
                  <a:pt x="4589967" y="35296"/>
                </a:lnTo>
                <a:lnTo>
                  <a:pt x="4593718" y="59261"/>
                </a:lnTo>
                <a:cubicBezTo>
                  <a:pt x="4593718" y="468461"/>
                  <a:pt x="3565379" y="800183"/>
                  <a:pt x="2296859" y="800183"/>
                </a:cubicBezTo>
                <a:cubicBezTo>
                  <a:pt x="1028339" y="800183"/>
                  <a:pt x="0" y="468461"/>
                  <a:pt x="0" y="59261"/>
                </a:cubicBezTo>
                <a:close/>
              </a:path>
            </a:pathLst>
          </a:custGeom>
          <a:gradFill flip="none" rotWithShape="1">
            <a:gsLst>
              <a:gs pos="50000">
                <a:srgbClr val="FEE7E8"/>
              </a:gs>
              <a:gs pos="0">
                <a:srgbClr val="FEE2E3"/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Block Arc 30"/>
          <p:cNvSpPr/>
          <p:nvPr/>
        </p:nvSpPr>
        <p:spPr>
          <a:xfrm rot="5400000">
            <a:off x="3859294" y="2592975"/>
            <a:ext cx="2499534" cy="1691677"/>
          </a:xfrm>
          <a:prstGeom prst="blockArc">
            <a:avLst>
              <a:gd name="adj1" fmla="val 11667860"/>
              <a:gd name="adj2" fmla="val 21000125"/>
              <a:gd name="adj3" fmla="val 2058"/>
            </a:avLst>
          </a:prstGeom>
          <a:gradFill flip="none" rotWithShape="1">
            <a:gsLst>
              <a:gs pos="100000">
                <a:srgbClr val="FFFFFF">
                  <a:lumMod val="0"/>
                  <a:lumOff val="100000"/>
                  <a:alpha val="3000"/>
                </a:srgbClr>
              </a:gs>
              <a:gs pos="57000">
                <a:srgbClr val="F97B81"/>
              </a:gs>
              <a:gs pos="0">
                <a:srgbClr val="FFFFFF">
                  <a:alpha val="38000"/>
                  <a:lumMod val="0"/>
                  <a:lumOff val="10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TextBox 39"/>
          <p:cNvSpPr txBox="1"/>
          <p:nvPr/>
        </p:nvSpPr>
        <p:spPr>
          <a:xfrm>
            <a:off x="6637118" y="3252831"/>
            <a:ext cx="183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kern="0" dirty="0">
                <a:solidFill>
                  <a:srgbClr val="84070D"/>
                </a:solidFill>
                <a:cs typeface="+mn-ea"/>
                <a:sym typeface="+mn-lt"/>
              </a:rPr>
              <a:t>排除血液性疾病、药物性血小板减少症</a:t>
            </a:r>
            <a:r>
              <a:rPr lang="en-US" sz="1200" b="1" kern="0" dirty="0">
                <a:solidFill>
                  <a:srgbClr val="84070D"/>
                </a:solidFill>
                <a:cs typeface="+mn-ea"/>
                <a:sym typeface="+mn-lt"/>
              </a:rPr>
              <a:t> </a:t>
            </a:r>
          </a:p>
        </p:txBody>
      </p:sp>
      <p:grpSp>
        <p:nvGrpSpPr>
          <p:cNvPr id="54" name="组合 53"/>
          <p:cNvGrpSpPr/>
          <p:nvPr/>
        </p:nvGrpSpPr>
        <p:grpSpPr>
          <a:xfrm flipV="1">
            <a:off x="3635141" y="4486589"/>
            <a:ext cx="6894006" cy="554989"/>
            <a:chOff x="3335313" y="1587150"/>
            <a:chExt cx="6894006" cy="554989"/>
          </a:xfrm>
        </p:grpSpPr>
        <p:cxnSp>
          <p:nvCxnSpPr>
            <p:cNvPr id="55" name="直接箭头连接符 54"/>
            <p:cNvCxnSpPr/>
            <p:nvPr/>
          </p:nvCxnSpPr>
          <p:spPr>
            <a:xfrm>
              <a:off x="10225084" y="1587150"/>
              <a:ext cx="0" cy="554989"/>
            </a:xfrm>
            <a:prstGeom prst="straightConnector1">
              <a:avLst/>
            </a:prstGeom>
            <a:ln w="28575">
              <a:solidFill>
                <a:srgbClr val="BE0A13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 flipV="1">
              <a:off x="3335313" y="1591055"/>
              <a:ext cx="6894006" cy="0"/>
            </a:xfrm>
            <a:prstGeom prst="line">
              <a:avLst/>
            </a:prstGeom>
            <a:ln w="28575">
              <a:gradFill>
                <a:gsLst>
                  <a:gs pos="100000">
                    <a:srgbClr val="BE0A13">
                      <a:alpha val="0"/>
                    </a:srgbClr>
                  </a:gs>
                  <a:gs pos="0">
                    <a:srgbClr val="BE0A1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rrow: Right 22"/>
          <p:cNvSpPr/>
          <p:nvPr/>
        </p:nvSpPr>
        <p:spPr>
          <a:xfrm>
            <a:off x="5562328" y="2981304"/>
            <a:ext cx="965124" cy="987408"/>
          </a:xfrm>
          <a:prstGeom prst="rightArrow">
            <a:avLst>
              <a:gd name="adj1" fmla="val 54312"/>
              <a:gd name="adj2" fmla="val 40440"/>
            </a:avLst>
          </a:prstGeom>
          <a:gradFill flip="none" rotWithShape="1">
            <a:gsLst>
              <a:gs pos="0">
                <a:srgbClr val="F97B81">
                  <a:alpha val="0"/>
                </a:srgbClr>
              </a:gs>
              <a:gs pos="100000">
                <a:srgbClr val="F97B8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Arrow: Right 22"/>
          <p:cNvSpPr/>
          <p:nvPr/>
        </p:nvSpPr>
        <p:spPr>
          <a:xfrm>
            <a:off x="8294154" y="3060991"/>
            <a:ext cx="809346" cy="828034"/>
          </a:xfrm>
          <a:prstGeom prst="rightArrow">
            <a:avLst>
              <a:gd name="adj1" fmla="val 54312"/>
              <a:gd name="adj2" fmla="val 40440"/>
            </a:avLst>
          </a:prstGeom>
          <a:gradFill flip="none" rotWithShape="1">
            <a:gsLst>
              <a:gs pos="0">
                <a:srgbClr val="F97B81">
                  <a:alpha val="0"/>
                </a:srgbClr>
              </a:gs>
              <a:gs pos="100000">
                <a:srgbClr val="F97B8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Block Arc 30"/>
          <p:cNvSpPr/>
          <p:nvPr/>
        </p:nvSpPr>
        <p:spPr>
          <a:xfrm rot="5400000">
            <a:off x="1064766" y="2592975"/>
            <a:ext cx="2499534" cy="1691677"/>
          </a:xfrm>
          <a:prstGeom prst="blockArc">
            <a:avLst>
              <a:gd name="adj1" fmla="val 11667860"/>
              <a:gd name="adj2" fmla="val 21000125"/>
              <a:gd name="adj3" fmla="val 2058"/>
            </a:avLst>
          </a:prstGeom>
          <a:gradFill flip="none" rotWithShape="1">
            <a:gsLst>
              <a:gs pos="100000">
                <a:srgbClr val="FFFFFF">
                  <a:lumMod val="0"/>
                  <a:lumOff val="100000"/>
                  <a:alpha val="3000"/>
                </a:srgbClr>
              </a:gs>
              <a:gs pos="57000">
                <a:srgbClr val="F97B81"/>
              </a:gs>
              <a:gs pos="0">
                <a:srgbClr val="FFFFFF">
                  <a:alpha val="38000"/>
                  <a:lumMod val="0"/>
                  <a:lumOff val="10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Block Arc 30"/>
          <p:cNvSpPr/>
          <p:nvPr/>
        </p:nvSpPr>
        <p:spPr>
          <a:xfrm rot="5400000">
            <a:off x="7014339" y="2784388"/>
            <a:ext cx="1933896" cy="1308854"/>
          </a:xfrm>
          <a:prstGeom prst="blockArc">
            <a:avLst>
              <a:gd name="adj1" fmla="val 11667860"/>
              <a:gd name="adj2" fmla="val 21000125"/>
              <a:gd name="adj3" fmla="val 2058"/>
            </a:avLst>
          </a:prstGeom>
          <a:gradFill flip="none" rotWithShape="1">
            <a:gsLst>
              <a:gs pos="100000">
                <a:srgbClr val="FFFFFF">
                  <a:lumMod val="0"/>
                  <a:lumOff val="100000"/>
                  <a:alpha val="3000"/>
                </a:srgbClr>
              </a:gs>
              <a:gs pos="57000">
                <a:srgbClr val="F97B81"/>
              </a:gs>
              <a:gs pos="0">
                <a:srgbClr val="FFFFFF">
                  <a:alpha val="38000"/>
                  <a:lumMod val="0"/>
                  <a:lumOff val="10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635141" y="1820958"/>
            <a:ext cx="6894006" cy="554989"/>
            <a:chOff x="3335313" y="1587150"/>
            <a:chExt cx="6894006" cy="554989"/>
          </a:xfrm>
        </p:grpSpPr>
        <p:cxnSp>
          <p:nvCxnSpPr>
            <p:cNvPr id="61" name="直接箭头连接符 60"/>
            <p:cNvCxnSpPr/>
            <p:nvPr/>
          </p:nvCxnSpPr>
          <p:spPr>
            <a:xfrm>
              <a:off x="10225084" y="1587150"/>
              <a:ext cx="0" cy="554989"/>
            </a:xfrm>
            <a:prstGeom prst="straightConnector1">
              <a:avLst/>
            </a:prstGeom>
            <a:ln w="28575">
              <a:solidFill>
                <a:srgbClr val="BE0A13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 flipV="1">
              <a:off x="3335313" y="1591055"/>
              <a:ext cx="6894006" cy="0"/>
            </a:xfrm>
            <a:prstGeom prst="line">
              <a:avLst/>
            </a:prstGeom>
            <a:ln w="28575">
              <a:gradFill>
                <a:gsLst>
                  <a:gs pos="100000">
                    <a:srgbClr val="BE0A13">
                      <a:alpha val="0"/>
                    </a:srgbClr>
                  </a:gs>
                  <a:gs pos="0">
                    <a:srgbClr val="BE0A1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605817" y="6596390"/>
            <a:ext cx="62790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b="0" i="0" dirty="0">
                <a:effectLst/>
                <a:cs typeface="+mn-ea"/>
                <a:sym typeface="+mn-lt"/>
              </a:rPr>
              <a:t>成人原发免疫性血小板减少症诊断与治疗中国指南（</a:t>
            </a:r>
            <a:r>
              <a:rPr lang="en-US" altLang="zh-CN" sz="900" b="0" i="0" dirty="0">
                <a:effectLst/>
                <a:cs typeface="+mn-ea"/>
                <a:sym typeface="+mn-lt"/>
              </a:rPr>
              <a:t>2020</a:t>
            </a:r>
            <a:r>
              <a:rPr lang="zh-CN" altLang="en-US" sz="900" b="0" i="0" dirty="0">
                <a:effectLst/>
                <a:cs typeface="+mn-ea"/>
                <a:sym typeface="+mn-lt"/>
              </a:rPr>
              <a:t>年版） </a:t>
            </a:r>
            <a:r>
              <a:rPr lang="en-US" altLang="zh-CN" sz="900" b="0" i="0" dirty="0">
                <a:effectLst/>
                <a:cs typeface="+mn-ea"/>
                <a:sym typeface="+mn-lt"/>
              </a:rPr>
              <a:t>[J] . </a:t>
            </a:r>
            <a:r>
              <a:rPr lang="zh-CN" altLang="en-US" sz="900" b="0" i="0" dirty="0">
                <a:effectLst/>
                <a:cs typeface="+mn-ea"/>
                <a:sym typeface="+mn-lt"/>
              </a:rPr>
              <a:t>中华血液学杂志</a:t>
            </a:r>
            <a:r>
              <a:rPr lang="en-US" altLang="zh-CN" sz="900" b="0" i="0" dirty="0">
                <a:effectLst/>
                <a:cs typeface="+mn-ea"/>
                <a:sym typeface="+mn-lt"/>
              </a:rPr>
              <a:t>,2020,41 (08): 617-623.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为排除性诊断</a:t>
            </a:r>
          </a:p>
        </p:txBody>
      </p: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05817" y="6596390"/>
            <a:ext cx="62790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cs typeface="+mn-ea"/>
                <a:sym typeface="+mn-lt"/>
              </a:rPr>
              <a:t>中华医学会血液学会血栓与止血学组</a:t>
            </a:r>
            <a:r>
              <a:rPr lang="en-US" altLang="zh-CN" sz="900" dirty="0">
                <a:cs typeface="+mn-ea"/>
                <a:sym typeface="+mn-lt"/>
              </a:rPr>
              <a:t>. </a:t>
            </a:r>
            <a:r>
              <a:rPr lang="zh-CN" altLang="en-US" sz="900" dirty="0">
                <a:cs typeface="+mn-ea"/>
                <a:sym typeface="+mn-lt"/>
              </a:rPr>
              <a:t>中华血液学杂志</a:t>
            </a:r>
            <a:r>
              <a:rPr lang="en-US" altLang="zh-CN" sz="900" dirty="0">
                <a:cs typeface="+mn-ea"/>
                <a:sym typeface="+mn-lt"/>
              </a:rPr>
              <a:t>,2020,41 (08): 617-623.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1535" y="1764038"/>
            <a:ext cx="9655914" cy="390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0" i="0" u="none" strike="noStrike" baseline="0" dirty="0">
                <a:solidFill>
                  <a:srgbClr val="B41D23"/>
                </a:solidFill>
                <a:cs typeface="+mn-ea"/>
                <a:sym typeface="+mn-lt"/>
              </a:rPr>
              <a:t>1. </a:t>
            </a:r>
            <a:r>
              <a:rPr lang="zh-CN" altLang="en-US" sz="1600" b="0" i="0" u="none" strike="noStrike" baseline="0" dirty="0">
                <a:cs typeface="+mn-ea"/>
                <a:sym typeface="+mn-lt"/>
              </a:rPr>
              <a:t>至少连续</a:t>
            </a:r>
            <a:r>
              <a:rPr lang="en-US" altLang="zh-CN" sz="1600" b="0" i="0" u="none" strike="noStrike" baseline="0" dirty="0">
                <a:cs typeface="+mn-ea"/>
                <a:sym typeface="+mn-lt"/>
              </a:rPr>
              <a:t>2</a:t>
            </a:r>
            <a:r>
              <a:rPr lang="zh-CN" altLang="en-US" sz="1600" b="0" i="0" u="none" strike="noStrike" baseline="0" dirty="0">
                <a:cs typeface="+mn-ea"/>
                <a:sym typeface="+mn-lt"/>
              </a:rPr>
              <a:t>次血常规检查示血小板计数减少，外周血涂片镜检血细胞形态无明显异常。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0" i="0" u="none" strike="noStrike" baseline="0" dirty="0">
                <a:solidFill>
                  <a:srgbClr val="B41D23"/>
                </a:solidFill>
                <a:cs typeface="+mn-ea"/>
                <a:sym typeface="+mn-lt"/>
              </a:rPr>
              <a:t>2. </a:t>
            </a:r>
            <a:r>
              <a:rPr lang="zh-CN" altLang="en-US" sz="1600" b="0" i="0" u="none" strike="noStrike" baseline="0" dirty="0">
                <a:cs typeface="+mn-ea"/>
                <a:sym typeface="+mn-lt"/>
              </a:rPr>
              <a:t>脾脏一般不增大。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0" i="0" u="none" strike="noStrike" baseline="0" dirty="0">
                <a:solidFill>
                  <a:srgbClr val="B41D23"/>
                </a:solidFill>
                <a:cs typeface="+mn-ea"/>
                <a:sym typeface="+mn-lt"/>
              </a:rPr>
              <a:t>3. </a:t>
            </a:r>
            <a:r>
              <a:rPr lang="zh-CN" altLang="en-US" sz="1600" b="0" i="0" u="none" strike="noStrike" baseline="0" dirty="0">
                <a:cs typeface="+mn-ea"/>
                <a:sym typeface="+mn-lt"/>
              </a:rPr>
              <a:t>骨髓检查：巨核细胞增多或正常，伴成熟障碍。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0" i="0" u="none" strike="noStrike" baseline="0" dirty="0">
                <a:solidFill>
                  <a:srgbClr val="B41D23"/>
                </a:solidFill>
                <a:cs typeface="+mn-ea"/>
                <a:sym typeface="+mn-lt"/>
              </a:rPr>
              <a:t>4. </a:t>
            </a:r>
            <a:r>
              <a:rPr lang="zh-CN" altLang="en-US" sz="1600" b="0" i="0" u="none" strike="noStrike" baseline="0" dirty="0">
                <a:cs typeface="+mn-ea"/>
                <a:sym typeface="+mn-lt"/>
              </a:rPr>
              <a:t>排除其他继发性血小板减少症：如自身免疫性疾病、甲状腺疾病、淋巴系统增殖性疾病、骨髓增生异常综合征（</a:t>
            </a:r>
            <a:r>
              <a:rPr lang="en-US" altLang="zh-CN" sz="1600" b="0" i="0" u="none" strike="noStrike" baseline="0" dirty="0">
                <a:cs typeface="+mn-ea"/>
                <a:sym typeface="+mn-lt"/>
              </a:rPr>
              <a:t>MDS</a:t>
            </a:r>
            <a:r>
              <a:rPr lang="zh-CN" altLang="en-US" sz="1600" b="0" i="0" u="none" strike="noStrike" baseline="0" dirty="0">
                <a:cs typeface="+mn-ea"/>
                <a:sym typeface="+mn-lt"/>
              </a:rPr>
              <a:t>）、再生障碍性贫血（</a:t>
            </a:r>
            <a:r>
              <a:rPr lang="en-US" altLang="zh-CN" sz="1600" b="0" i="0" u="none" strike="noStrike" baseline="0" dirty="0">
                <a:cs typeface="+mn-ea"/>
                <a:sym typeface="+mn-lt"/>
              </a:rPr>
              <a:t>AA</a:t>
            </a:r>
            <a:r>
              <a:rPr lang="zh-CN" altLang="en-US" sz="1600" b="0" i="0" u="none" strike="noStrike" baseline="0" dirty="0">
                <a:cs typeface="+mn-ea"/>
                <a:sym typeface="+mn-lt"/>
              </a:rPr>
              <a:t>）、各种恶性血液病、肿瘤浸润、慢性肝病、脾功能亢进、普通变异型免疫缺陷病（</a:t>
            </a:r>
            <a:r>
              <a:rPr lang="en-US" altLang="zh-CN" sz="1600" b="0" i="0" u="none" strike="noStrike" baseline="0" dirty="0">
                <a:cs typeface="+mn-ea"/>
                <a:sym typeface="+mn-lt"/>
              </a:rPr>
              <a:t>CVID</a:t>
            </a:r>
            <a:r>
              <a:rPr lang="zh-CN" altLang="en-US" sz="1600" b="0" i="0" u="none" strike="noStrike" baseline="0" dirty="0">
                <a:cs typeface="+mn-ea"/>
                <a:sym typeface="+mn-lt"/>
              </a:rPr>
              <a:t>）、感染、疫苗接种等所致的继发性血小板减少、血小板消耗性减少、药物所致的血小板减少、同种免疫性血小板减少、妊娠期血小板减少、先天性血小板减少及假性血小板减少等。</a:t>
            </a:r>
            <a:endParaRPr lang="en-US" altLang="zh-CN" sz="16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0" i="0" u="none" strike="noStrike" baseline="0" dirty="0">
                <a:solidFill>
                  <a:srgbClr val="B41D23"/>
                </a:solidFill>
                <a:cs typeface="+mn-ea"/>
                <a:sym typeface="+mn-lt"/>
              </a:rPr>
              <a:t>5. </a:t>
            </a:r>
            <a:r>
              <a:rPr lang="zh-CN" altLang="en-US" sz="1600" b="0" i="0" u="none" strike="noStrike" baseline="0" dirty="0">
                <a:cs typeface="+mn-ea"/>
                <a:sym typeface="+mn-lt"/>
              </a:rPr>
              <a:t>出血评分：用于量化患者出血情况和风险评估，指导治疗及评估疗效。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41350" y="1112943"/>
            <a:ext cx="10909300" cy="5391461"/>
          </a:xfrm>
          <a:prstGeom prst="roundRect">
            <a:avLst>
              <a:gd name="adj" fmla="val 4577"/>
            </a:avLst>
          </a:prstGeom>
          <a:noFill/>
          <a:ln>
            <a:solidFill>
              <a:srgbClr val="BE0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的诊断要点</a:t>
            </a:r>
          </a:p>
        </p:txBody>
      </p:sp>
      <p:pic>
        <p:nvPicPr>
          <p:cNvPr id="2" name="图片 1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131625" y="1879184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59130" y="2234565"/>
            <a:ext cx="5791835" cy="2775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59130" y="2442210"/>
            <a:ext cx="5812790" cy="23609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8.26-9.8</a:t>
            </a:r>
            <a:r>
              <a:rPr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号再次在衢化医院住院，2023.8.30查骨髓常规提示：有核细胞增生明显活跃，巨核细胞产板功能欠佳，巨核细胞（90只）</a:t>
            </a:r>
            <a:r>
              <a:rPr 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图片 7" descr="电脑屏幕的照片上有文字&#10;&#10;中度可信度描述已自动生成">
            <a:extLst>
              <a:ext uri="{FF2B5EF4-FFF2-40B4-BE49-F238E27FC236}">
                <a16:creationId xmlns:a16="http://schemas.microsoft.com/office/drawing/2014/main" id="{5AEBDD42-F0FE-7D5C-2247-80F501FA7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67" y="902824"/>
            <a:ext cx="4656563" cy="59551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659310" y="1315304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91" y="206355"/>
            <a:ext cx="2231329" cy="16417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65175" y="2282825"/>
            <a:ext cx="4756785" cy="3289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870585" y="2872105"/>
            <a:ext cx="4545965" cy="23609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骨髓活检提示：粒红两系造血基本良好，巨核细胞增生减低，未见明显原始细胞增生情况</a:t>
            </a:r>
            <a:r>
              <a:rPr 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28885" y="309245"/>
            <a:ext cx="1895475" cy="45021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图片 7" descr="电脑屏幕的照片上有文字&#10;&#10;中度可信度描述已自动生成">
            <a:extLst>
              <a:ext uri="{FF2B5EF4-FFF2-40B4-BE49-F238E27FC236}">
                <a16:creationId xmlns:a16="http://schemas.microsoft.com/office/drawing/2014/main" id="{417AA0F9-2E67-45B8-398E-B1754A452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67" y="381467"/>
            <a:ext cx="4325167" cy="64232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6959" y="1049867"/>
            <a:ext cx="201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2800" b="1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矩形: 圆角 6"/>
          <p:cNvSpPr/>
          <p:nvPr/>
        </p:nvSpPr>
        <p:spPr>
          <a:xfrm rot="5400000">
            <a:off x="1353222" y="896036"/>
            <a:ext cx="45719" cy="173018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69570" y="2120265"/>
            <a:ext cx="11515090" cy="3817600"/>
            <a:chOff x="592" y="3547"/>
            <a:chExt cx="14360" cy="4780"/>
          </a:xfrm>
        </p:grpSpPr>
        <p:grpSp>
          <p:nvGrpSpPr>
            <p:cNvPr id="3" name="组合 2"/>
            <p:cNvGrpSpPr/>
            <p:nvPr/>
          </p:nvGrpSpPr>
          <p:grpSpPr>
            <a:xfrm>
              <a:off x="7881" y="3549"/>
              <a:ext cx="3438" cy="4778"/>
              <a:chOff x="596021" y="2568310"/>
              <a:chExt cx="4600668" cy="324130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15636" y="2568310"/>
                <a:ext cx="4581053" cy="3241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96021" y="2569676"/>
                <a:ext cx="4600668" cy="1825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92" y="3547"/>
              <a:ext cx="3438" cy="4780"/>
              <a:chOff x="596021" y="2569676"/>
              <a:chExt cx="4600668" cy="32426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97529" y="2571024"/>
                <a:ext cx="4581053" cy="3241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96021" y="2569676"/>
                <a:ext cx="4600668" cy="1825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262" y="3547"/>
              <a:ext cx="3438" cy="4780"/>
              <a:chOff x="596021" y="2569676"/>
              <a:chExt cx="4600668" cy="3242649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597529" y="2571024"/>
                <a:ext cx="4581053" cy="3241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96021" y="2569676"/>
                <a:ext cx="4600668" cy="1825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1514" y="3547"/>
              <a:ext cx="3438" cy="4780"/>
              <a:chOff x="596021" y="2569676"/>
              <a:chExt cx="4600668" cy="32426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97529" y="2571024"/>
                <a:ext cx="4581053" cy="3241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96021" y="2569676"/>
                <a:ext cx="4600668" cy="1825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iconfont-10799-5191697"/>
            <p:cNvSpPr>
              <a:spLocks noChangeAspect="1"/>
            </p:cNvSpPr>
            <p:nvPr/>
          </p:nvSpPr>
          <p:spPr bwMode="auto">
            <a:xfrm>
              <a:off x="2051" y="4574"/>
              <a:ext cx="538" cy="533"/>
            </a:xfrm>
            <a:custGeom>
              <a:avLst/>
              <a:gdLst>
                <a:gd name="connsiteX0" fmla="*/ 42620 w 380929"/>
                <a:gd name="connsiteY0" fmla="*/ 371704 h 380632"/>
                <a:gd name="connsiteX1" fmla="*/ 338360 w 380929"/>
                <a:gd name="connsiteY1" fmla="*/ 371704 h 380632"/>
                <a:gd name="connsiteX2" fmla="*/ 342836 w 380929"/>
                <a:gd name="connsiteY2" fmla="*/ 376144 h 380632"/>
                <a:gd name="connsiteX3" fmla="*/ 338408 w 380929"/>
                <a:gd name="connsiteY3" fmla="*/ 380632 h 380632"/>
                <a:gd name="connsiteX4" fmla="*/ 42620 w 380929"/>
                <a:gd name="connsiteY4" fmla="*/ 380632 h 380632"/>
                <a:gd name="connsiteX5" fmla="*/ 38192 w 380929"/>
                <a:gd name="connsiteY5" fmla="*/ 376144 h 380632"/>
                <a:gd name="connsiteX6" fmla="*/ 42620 w 380929"/>
                <a:gd name="connsiteY6" fmla="*/ 371704 h 380632"/>
                <a:gd name="connsiteX7" fmla="*/ 251320 w 380929"/>
                <a:gd name="connsiteY7" fmla="*/ 190610 h 380632"/>
                <a:gd name="connsiteX8" fmla="*/ 301691 w 380929"/>
                <a:gd name="connsiteY8" fmla="*/ 190610 h 380632"/>
                <a:gd name="connsiteX9" fmla="*/ 277196 w 380929"/>
                <a:gd name="connsiteY9" fmla="*/ 258281 h 380632"/>
                <a:gd name="connsiteX10" fmla="*/ 117256 w 380929"/>
                <a:gd name="connsiteY10" fmla="*/ 190610 h 380632"/>
                <a:gd name="connsiteX11" fmla="*/ 149051 w 380929"/>
                <a:gd name="connsiteY11" fmla="*/ 190610 h 380632"/>
                <a:gd name="connsiteX12" fmla="*/ 133219 w 380929"/>
                <a:gd name="connsiteY12" fmla="*/ 222138 h 380632"/>
                <a:gd name="connsiteX13" fmla="*/ 338174 w 380929"/>
                <a:gd name="connsiteY13" fmla="*/ 189963 h 380632"/>
                <a:gd name="connsiteX14" fmla="*/ 338968 w 380929"/>
                <a:gd name="connsiteY14" fmla="*/ 190757 h 380632"/>
                <a:gd name="connsiteX15" fmla="*/ 338174 w 380929"/>
                <a:gd name="connsiteY15" fmla="*/ 191538 h 380632"/>
                <a:gd name="connsiteX16" fmla="*/ 302724 w 380929"/>
                <a:gd name="connsiteY16" fmla="*/ 187757 h 380632"/>
                <a:gd name="connsiteX17" fmla="*/ 333634 w 380929"/>
                <a:gd name="connsiteY17" fmla="*/ 187757 h 380632"/>
                <a:gd name="connsiteX18" fmla="*/ 333634 w 380929"/>
                <a:gd name="connsiteY18" fmla="*/ 193709 h 380632"/>
                <a:gd name="connsiteX19" fmla="*/ 306867 w 380929"/>
                <a:gd name="connsiteY19" fmla="*/ 193709 h 380632"/>
                <a:gd name="connsiteX20" fmla="*/ 277339 w 380929"/>
                <a:gd name="connsiteY20" fmla="*/ 275281 h 380632"/>
                <a:gd name="connsiteX21" fmla="*/ 245024 w 380929"/>
                <a:gd name="connsiteY21" fmla="*/ 190610 h 380632"/>
                <a:gd name="connsiteX22" fmla="*/ 248171 w 380929"/>
                <a:gd name="connsiteY22" fmla="*/ 190610 h 380632"/>
                <a:gd name="connsiteX23" fmla="*/ 277277 w 380929"/>
                <a:gd name="connsiteY23" fmla="*/ 266750 h 380632"/>
                <a:gd name="connsiteX24" fmla="*/ 304801 w 380929"/>
                <a:gd name="connsiteY24" fmla="*/ 190610 h 380632"/>
                <a:gd name="connsiteX25" fmla="*/ 301691 w 380929"/>
                <a:gd name="connsiteY25" fmla="*/ 190610 h 380632"/>
                <a:gd name="connsiteX26" fmla="*/ 94641 w 380929"/>
                <a:gd name="connsiteY26" fmla="*/ 159280 h 380632"/>
                <a:gd name="connsiteX27" fmla="*/ 110564 w 380929"/>
                <a:gd name="connsiteY27" fmla="*/ 190610 h 380632"/>
                <a:gd name="connsiteX28" fmla="*/ 79473 w 380929"/>
                <a:gd name="connsiteY28" fmla="*/ 190610 h 380632"/>
                <a:gd name="connsiteX29" fmla="*/ 94593 w 380929"/>
                <a:gd name="connsiteY29" fmla="*/ 145851 h 380632"/>
                <a:gd name="connsiteX30" fmla="*/ 117256 w 380929"/>
                <a:gd name="connsiteY30" fmla="*/ 190610 h 380632"/>
                <a:gd name="connsiteX31" fmla="*/ 113883 w 380929"/>
                <a:gd name="connsiteY31" fmla="*/ 190610 h 380632"/>
                <a:gd name="connsiteX32" fmla="*/ 94561 w 380929"/>
                <a:gd name="connsiteY32" fmla="*/ 152611 h 380632"/>
                <a:gd name="connsiteX33" fmla="*/ 76133 w 380929"/>
                <a:gd name="connsiteY33" fmla="*/ 190610 h 380632"/>
                <a:gd name="connsiteX34" fmla="*/ 79473 w 380929"/>
                <a:gd name="connsiteY34" fmla="*/ 190610 h 380632"/>
                <a:gd name="connsiteX35" fmla="*/ 78019 w 380929"/>
                <a:gd name="connsiteY35" fmla="*/ 193614 h 380632"/>
                <a:gd name="connsiteX36" fmla="*/ 47443 w 380929"/>
                <a:gd name="connsiteY36" fmla="*/ 193614 h 380632"/>
                <a:gd name="connsiteX37" fmla="*/ 47096 w 380929"/>
                <a:gd name="connsiteY37" fmla="*/ 193267 h 380632"/>
                <a:gd name="connsiteX38" fmla="*/ 47096 w 380929"/>
                <a:gd name="connsiteY38" fmla="*/ 188002 h 380632"/>
                <a:gd name="connsiteX39" fmla="*/ 47443 w 380929"/>
                <a:gd name="connsiteY39" fmla="*/ 187661 h 380632"/>
                <a:gd name="connsiteX40" fmla="*/ 74352 w 380929"/>
                <a:gd name="connsiteY40" fmla="*/ 187661 h 380632"/>
                <a:gd name="connsiteX41" fmla="*/ 219091 w 380929"/>
                <a:gd name="connsiteY41" fmla="*/ 122661 h 380632"/>
                <a:gd name="connsiteX42" fmla="*/ 245024 w 380929"/>
                <a:gd name="connsiteY42" fmla="*/ 190610 h 380632"/>
                <a:gd name="connsiteX43" fmla="*/ 193640 w 380929"/>
                <a:gd name="connsiteY43" fmla="*/ 190610 h 380632"/>
                <a:gd name="connsiteX44" fmla="*/ 218948 w 380929"/>
                <a:gd name="connsiteY44" fmla="*/ 105946 h 380632"/>
                <a:gd name="connsiteX45" fmla="*/ 251320 w 380929"/>
                <a:gd name="connsiteY45" fmla="*/ 190610 h 380632"/>
                <a:gd name="connsiteX46" fmla="*/ 248171 w 380929"/>
                <a:gd name="connsiteY46" fmla="*/ 190610 h 380632"/>
                <a:gd name="connsiteX47" fmla="*/ 218991 w 380929"/>
                <a:gd name="connsiteY47" fmla="*/ 114279 h 380632"/>
                <a:gd name="connsiteX48" fmla="*/ 190419 w 380929"/>
                <a:gd name="connsiteY48" fmla="*/ 190610 h 380632"/>
                <a:gd name="connsiteX49" fmla="*/ 193640 w 380929"/>
                <a:gd name="connsiteY49" fmla="*/ 190610 h 380632"/>
                <a:gd name="connsiteX50" fmla="*/ 192515 w 380929"/>
                <a:gd name="connsiteY50" fmla="*/ 193614 h 380632"/>
                <a:gd name="connsiteX51" fmla="*/ 154175 w 380929"/>
                <a:gd name="connsiteY51" fmla="*/ 193614 h 380632"/>
                <a:gd name="connsiteX52" fmla="*/ 133267 w 380929"/>
                <a:gd name="connsiteY52" fmla="*/ 235281 h 380632"/>
                <a:gd name="connsiteX53" fmla="*/ 110564 w 380929"/>
                <a:gd name="connsiteY53" fmla="*/ 190610 h 380632"/>
                <a:gd name="connsiteX54" fmla="*/ 113883 w 380929"/>
                <a:gd name="connsiteY54" fmla="*/ 190610 h 380632"/>
                <a:gd name="connsiteX55" fmla="*/ 133228 w 380929"/>
                <a:gd name="connsiteY55" fmla="*/ 228656 h 380632"/>
                <a:gd name="connsiteX56" fmla="*/ 152324 w 380929"/>
                <a:gd name="connsiteY56" fmla="*/ 190610 h 380632"/>
                <a:gd name="connsiteX57" fmla="*/ 149051 w 380929"/>
                <a:gd name="connsiteY57" fmla="*/ 190610 h 380632"/>
                <a:gd name="connsiteX58" fmla="*/ 150508 w 380929"/>
                <a:gd name="connsiteY58" fmla="*/ 187709 h 380632"/>
                <a:gd name="connsiteX59" fmla="*/ 188371 w 380929"/>
                <a:gd name="connsiteY59" fmla="*/ 187709 h 380632"/>
                <a:gd name="connsiteX60" fmla="*/ 58420 w 380929"/>
                <a:gd name="connsiteY60" fmla="*/ 43351 h 380632"/>
                <a:gd name="connsiteX61" fmla="*/ 322362 w 380929"/>
                <a:gd name="connsiteY61" fmla="*/ 43351 h 380632"/>
                <a:gd name="connsiteX62" fmla="*/ 338174 w 380929"/>
                <a:gd name="connsiteY62" fmla="*/ 59115 h 380632"/>
                <a:gd name="connsiteX63" fmla="*/ 338174 w 380929"/>
                <a:gd name="connsiteY63" fmla="*/ 189963 h 380632"/>
                <a:gd name="connsiteX64" fmla="*/ 335968 w 380929"/>
                <a:gd name="connsiteY64" fmla="*/ 187757 h 380632"/>
                <a:gd name="connsiteX65" fmla="*/ 333634 w 380929"/>
                <a:gd name="connsiteY65" fmla="*/ 187757 h 380632"/>
                <a:gd name="connsiteX66" fmla="*/ 333634 w 380929"/>
                <a:gd name="connsiteY66" fmla="*/ 59126 h 380632"/>
                <a:gd name="connsiteX67" fmla="*/ 322302 w 380929"/>
                <a:gd name="connsiteY67" fmla="*/ 47792 h 380632"/>
                <a:gd name="connsiteX68" fmla="*/ 58428 w 380929"/>
                <a:gd name="connsiteY68" fmla="*/ 47792 h 380632"/>
                <a:gd name="connsiteX69" fmla="*/ 47096 w 380929"/>
                <a:gd name="connsiteY69" fmla="*/ 59126 h 380632"/>
                <a:gd name="connsiteX70" fmla="*/ 47096 w 380929"/>
                <a:gd name="connsiteY70" fmla="*/ 188002 h 380632"/>
                <a:gd name="connsiteX71" fmla="*/ 44442 w 380929"/>
                <a:gd name="connsiteY71" fmla="*/ 190614 h 380632"/>
                <a:gd name="connsiteX72" fmla="*/ 47096 w 380929"/>
                <a:gd name="connsiteY72" fmla="*/ 193267 h 380632"/>
                <a:gd name="connsiteX73" fmla="*/ 47096 w 380929"/>
                <a:gd name="connsiteY73" fmla="*/ 284803 h 380632"/>
                <a:gd name="connsiteX74" fmla="*/ 58428 w 380929"/>
                <a:gd name="connsiteY74" fmla="*/ 296089 h 380632"/>
                <a:gd name="connsiteX75" fmla="*/ 322302 w 380929"/>
                <a:gd name="connsiteY75" fmla="*/ 296089 h 380632"/>
                <a:gd name="connsiteX76" fmla="*/ 333634 w 380929"/>
                <a:gd name="connsiteY76" fmla="*/ 284803 h 380632"/>
                <a:gd name="connsiteX77" fmla="*/ 333634 w 380929"/>
                <a:gd name="connsiteY77" fmla="*/ 193709 h 380632"/>
                <a:gd name="connsiteX78" fmla="*/ 335968 w 380929"/>
                <a:gd name="connsiteY78" fmla="*/ 193709 h 380632"/>
                <a:gd name="connsiteX79" fmla="*/ 338174 w 380929"/>
                <a:gd name="connsiteY79" fmla="*/ 191538 h 380632"/>
                <a:gd name="connsiteX80" fmla="*/ 338174 w 380929"/>
                <a:gd name="connsiteY80" fmla="*/ 284814 h 380632"/>
                <a:gd name="connsiteX81" fmla="*/ 322362 w 380929"/>
                <a:gd name="connsiteY81" fmla="*/ 300578 h 380632"/>
                <a:gd name="connsiteX82" fmla="*/ 58420 w 380929"/>
                <a:gd name="connsiteY82" fmla="*/ 300578 h 380632"/>
                <a:gd name="connsiteX83" fmla="*/ 42656 w 380929"/>
                <a:gd name="connsiteY83" fmla="*/ 284814 h 380632"/>
                <a:gd name="connsiteX84" fmla="*/ 42656 w 380929"/>
                <a:gd name="connsiteY84" fmla="*/ 59115 h 380632"/>
                <a:gd name="connsiteX85" fmla="*/ 58420 w 380929"/>
                <a:gd name="connsiteY85" fmla="*/ 43351 h 380632"/>
                <a:gd name="connsiteX86" fmla="*/ 58428 w 380929"/>
                <a:gd name="connsiteY86" fmla="*/ 38887 h 380632"/>
                <a:gd name="connsiteX87" fmla="*/ 38192 w 380929"/>
                <a:gd name="connsiteY87" fmla="*/ 59126 h 380632"/>
                <a:gd name="connsiteX88" fmla="*/ 38192 w 380929"/>
                <a:gd name="connsiteY88" fmla="*/ 284803 h 380632"/>
                <a:gd name="connsiteX89" fmla="*/ 58428 w 380929"/>
                <a:gd name="connsiteY89" fmla="*/ 305042 h 380632"/>
                <a:gd name="connsiteX90" fmla="*/ 322302 w 380929"/>
                <a:gd name="connsiteY90" fmla="*/ 305042 h 380632"/>
                <a:gd name="connsiteX91" fmla="*/ 342538 w 380929"/>
                <a:gd name="connsiteY91" fmla="*/ 284803 h 380632"/>
                <a:gd name="connsiteX92" fmla="*/ 342538 w 380929"/>
                <a:gd name="connsiteY92" fmla="*/ 59126 h 380632"/>
                <a:gd name="connsiteX93" fmla="*/ 322302 w 380929"/>
                <a:gd name="connsiteY93" fmla="*/ 38887 h 380632"/>
                <a:gd name="connsiteX94" fmla="*/ 20237 w 380929"/>
                <a:gd name="connsiteY94" fmla="*/ 11906 h 380632"/>
                <a:gd name="connsiteX95" fmla="*/ 360692 w 380929"/>
                <a:gd name="connsiteY95" fmla="*/ 11906 h 380632"/>
                <a:gd name="connsiteX96" fmla="*/ 360692 w 380929"/>
                <a:gd name="connsiteY96" fmla="*/ 11953 h 380632"/>
                <a:gd name="connsiteX97" fmla="*/ 369025 w 380929"/>
                <a:gd name="connsiteY97" fmla="*/ 20287 h 380632"/>
                <a:gd name="connsiteX98" fmla="*/ 369025 w 380929"/>
                <a:gd name="connsiteY98" fmla="*/ 322696 h 380632"/>
                <a:gd name="connsiteX99" fmla="*/ 360692 w 380929"/>
                <a:gd name="connsiteY99" fmla="*/ 331030 h 380632"/>
                <a:gd name="connsiteX100" fmla="*/ 20237 w 380929"/>
                <a:gd name="connsiteY100" fmla="*/ 331030 h 380632"/>
                <a:gd name="connsiteX101" fmla="*/ 11904 w 380929"/>
                <a:gd name="connsiteY101" fmla="*/ 322696 h 380632"/>
                <a:gd name="connsiteX102" fmla="*/ 11904 w 380929"/>
                <a:gd name="connsiteY102" fmla="*/ 20240 h 380632"/>
                <a:gd name="connsiteX103" fmla="*/ 20237 w 380929"/>
                <a:gd name="connsiteY103" fmla="*/ 11906 h 380632"/>
                <a:gd name="connsiteX104" fmla="*/ 20237 w 380929"/>
                <a:gd name="connsiteY104" fmla="*/ 5952 h 380632"/>
                <a:gd name="connsiteX105" fmla="*/ 5952 w 380929"/>
                <a:gd name="connsiteY105" fmla="*/ 20239 h 380632"/>
                <a:gd name="connsiteX106" fmla="*/ 5952 w 380929"/>
                <a:gd name="connsiteY106" fmla="*/ 322697 h 380632"/>
                <a:gd name="connsiteX107" fmla="*/ 20237 w 380929"/>
                <a:gd name="connsiteY107" fmla="*/ 336984 h 380632"/>
                <a:gd name="connsiteX108" fmla="*/ 360692 w 380929"/>
                <a:gd name="connsiteY108" fmla="*/ 336984 h 380632"/>
                <a:gd name="connsiteX109" fmla="*/ 374977 w 380929"/>
                <a:gd name="connsiteY109" fmla="*/ 322697 h 380632"/>
                <a:gd name="connsiteX110" fmla="*/ 374977 w 380929"/>
                <a:gd name="connsiteY110" fmla="*/ 20239 h 380632"/>
                <a:gd name="connsiteX111" fmla="*/ 360692 w 380929"/>
                <a:gd name="connsiteY111" fmla="*/ 5952 h 380632"/>
                <a:gd name="connsiteX112" fmla="*/ 20237 w 380929"/>
                <a:gd name="connsiteY112" fmla="*/ 0 h 380632"/>
                <a:gd name="connsiteX113" fmla="*/ 360692 w 380929"/>
                <a:gd name="connsiteY113" fmla="*/ 0 h 380632"/>
                <a:gd name="connsiteX114" fmla="*/ 380929 w 380929"/>
                <a:gd name="connsiteY114" fmla="*/ 20240 h 380632"/>
                <a:gd name="connsiteX115" fmla="*/ 380929 w 380929"/>
                <a:gd name="connsiteY115" fmla="*/ 322696 h 380632"/>
                <a:gd name="connsiteX116" fmla="*/ 360692 w 380929"/>
                <a:gd name="connsiteY116" fmla="*/ 342936 h 380632"/>
                <a:gd name="connsiteX117" fmla="*/ 20237 w 380929"/>
                <a:gd name="connsiteY117" fmla="*/ 342936 h 380632"/>
                <a:gd name="connsiteX118" fmla="*/ 0 w 380929"/>
                <a:gd name="connsiteY118" fmla="*/ 322696 h 380632"/>
                <a:gd name="connsiteX119" fmla="*/ 0 w 380929"/>
                <a:gd name="connsiteY119" fmla="*/ 20240 h 380632"/>
                <a:gd name="connsiteX120" fmla="*/ 20237 w 380929"/>
                <a:gd name="connsiteY120" fmla="*/ 0 h 38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80929" h="380632">
                  <a:moveTo>
                    <a:pt x="42620" y="371704"/>
                  </a:moveTo>
                  <a:lnTo>
                    <a:pt x="338360" y="371704"/>
                  </a:lnTo>
                  <a:cubicBezTo>
                    <a:pt x="340836" y="371704"/>
                    <a:pt x="342836" y="373709"/>
                    <a:pt x="342836" y="376144"/>
                  </a:cubicBezTo>
                  <a:cubicBezTo>
                    <a:pt x="342836" y="378627"/>
                    <a:pt x="340836" y="380632"/>
                    <a:pt x="338408" y="380632"/>
                  </a:cubicBezTo>
                  <a:lnTo>
                    <a:pt x="42620" y="380632"/>
                  </a:lnTo>
                  <a:cubicBezTo>
                    <a:pt x="40192" y="380632"/>
                    <a:pt x="38192" y="378627"/>
                    <a:pt x="38192" y="376144"/>
                  </a:cubicBezTo>
                  <a:cubicBezTo>
                    <a:pt x="38192" y="373709"/>
                    <a:pt x="40192" y="371704"/>
                    <a:pt x="42620" y="371704"/>
                  </a:cubicBezTo>
                  <a:close/>
                  <a:moveTo>
                    <a:pt x="251320" y="190610"/>
                  </a:moveTo>
                  <a:lnTo>
                    <a:pt x="301691" y="190610"/>
                  </a:lnTo>
                  <a:lnTo>
                    <a:pt x="277196" y="258281"/>
                  </a:lnTo>
                  <a:close/>
                  <a:moveTo>
                    <a:pt x="117256" y="190610"/>
                  </a:moveTo>
                  <a:lnTo>
                    <a:pt x="149051" y="190610"/>
                  </a:lnTo>
                  <a:lnTo>
                    <a:pt x="133219" y="222138"/>
                  </a:lnTo>
                  <a:close/>
                  <a:moveTo>
                    <a:pt x="338174" y="189963"/>
                  </a:moveTo>
                  <a:lnTo>
                    <a:pt x="338968" y="190757"/>
                  </a:lnTo>
                  <a:lnTo>
                    <a:pt x="338174" y="191538"/>
                  </a:lnTo>
                  <a:close/>
                  <a:moveTo>
                    <a:pt x="302724" y="187757"/>
                  </a:moveTo>
                  <a:lnTo>
                    <a:pt x="333634" y="187757"/>
                  </a:lnTo>
                  <a:lnTo>
                    <a:pt x="333634" y="193709"/>
                  </a:lnTo>
                  <a:lnTo>
                    <a:pt x="306867" y="193709"/>
                  </a:lnTo>
                  <a:lnTo>
                    <a:pt x="277339" y="275281"/>
                  </a:lnTo>
                  <a:lnTo>
                    <a:pt x="245024" y="190610"/>
                  </a:lnTo>
                  <a:lnTo>
                    <a:pt x="248171" y="190610"/>
                  </a:lnTo>
                  <a:lnTo>
                    <a:pt x="277277" y="266750"/>
                  </a:lnTo>
                  <a:lnTo>
                    <a:pt x="304801" y="190610"/>
                  </a:lnTo>
                  <a:lnTo>
                    <a:pt x="301691" y="190610"/>
                  </a:lnTo>
                  <a:close/>
                  <a:moveTo>
                    <a:pt x="94641" y="159280"/>
                  </a:moveTo>
                  <a:lnTo>
                    <a:pt x="110564" y="190610"/>
                  </a:lnTo>
                  <a:lnTo>
                    <a:pt x="79473" y="190610"/>
                  </a:lnTo>
                  <a:close/>
                  <a:moveTo>
                    <a:pt x="94593" y="145851"/>
                  </a:moveTo>
                  <a:lnTo>
                    <a:pt x="117256" y="190610"/>
                  </a:lnTo>
                  <a:lnTo>
                    <a:pt x="113883" y="190610"/>
                  </a:lnTo>
                  <a:lnTo>
                    <a:pt x="94561" y="152611"/>
                  </a:lnTo>
                  <a:lnTo>
                    <a:pt x="76133" y="190610"/>
                  </a:lnTo>
                  <a:lnTo>
                    <a:pt x="79473" y="190610"/>
                  </a:lnTo>
                  <a:lnTo>
                    <a:pt x="78019" y="193614"/>
                  </a:lnTo>
                  <a:lnTo>
                    <a:pt x="47443" y="193614"/>
                  </a:lnTo>
                  <a:lnTo>
                    <a:pt x="47096" y="193267"/>
                  </a:lnTo>
                  <a:lnTo>
                    <a:pt x="47096" y="188002"/>
                  </a:lnTo>
                  <a:lnTo>
                    <a:pt x="47443" y="187661"/>
                  </a:lnTo>
                  <a:lnTo>
                    <a:pt x="74352" y="187661"/>
                  </a:lnTo>
                  <a:close/>
                  <a:moveTo>
                    <a:pt x="219091" y="122661"/>
                  </a:moveTo>
                  <a:lnTo>
                    <a:pt x="245024" y="190610"/>
                  </a:lnTo>
                  <a:lnTo>
                    <a:pt x="193640" y="190610"/>
                  </a:lnTo>
                  <a:close/>
                  <a:moveTo>
                    <a:pt x="218948" y="105946"/>
                  </a:moveTo>
                  <a:lnTo>
                    <a:pt x="251320" y="190610"/>
                  </a:lnTo>
                  <a:lnTo>
                    <a:pt x="248171" y="190610"/>
                  </a:lnTo>
                  <a:lnTo>
                    <a:pt x="218991" y="114279"/>
                  </a:lnTo>
                  <a:lnTo>
                    <a:pt x="190419" y="190610"/>
                  </a:lnTo>
                  <a:lnTo>
                    <a:pt x="193640" y="190610"/>
                  </a:lnTo>
                  <a:lnTo>
                    <a:pt x="192515" y="193614"/>
                  </a:lnTo>
                  <a:lnTo>
                    <a:pt x="154175" y="193614"/>
                  </a:lnTo>
                  <a:lnTo>
                    <a:pt x="133267" y="235281"/>
                  </a:lnTo>
                  <a:lnTo>
                    <a:pt x="110564" y="190610"/>
                  </a:lnTo>
                  <a:lnTo>
                    <a:pt x="113883" y="190610"/>
                  </a:lnTo>
                  <a:lnTo>
                    <a:pt x="133228" y="228656"/>
                  </a:lnTo>
                  <a:lnTo>
                    <a:pt x="152324" y="190610"/>
                  </a:lnTo>
                  <a:lnTo>
                    <a:pt x="149051" y="190610"/>
                  </a:lnTo>
                  <a:lnTo>
                    <a:pt x="150508" y="187709"/>
                  </a:lnTo>
                  <a:lnTo>
                    <a:pt x="188371" y="187709"/>
                  </a:lnTo>
                  <a:close/>
                  <a:moveTo>
                    <a:pt x="58420" y="43351"/>
                  </a:moveTo>
                  <a:lnTo>
                    <a:pt x="322362" y="43351"/>
                  </a:lnTo>
                  <a:cubicBezTo>
                    <a:pt x="331078" y="43351"/>
                    <a:pt x="338174" y="50399"/>
                    <a:pt x="338174" y="59115"/>
                  </a:cubicBezTo>
                  <a:lnTo>
                    <a:pt x="338174" y="189963"/>
                  </a:lnTo>
                  <a:lnTo>
                    <a:pt x="335968" y="187757"/>
                  </a:lnTo>
                  <a:lnTo>
                    <a:pt x="333634" y="187757"/>
                  </a:lnTo>
                  <a:lnTo>
                    <a:pt x="333634" y="59126"/>
                  </a:lnTo>
                  <a:cubicBezTo>
                    <a:pt x="333634" y="52887"/>
                    <a:pt x="328587" y="47792"/>
                    <a:pt x="322302" y="47792"/>
                  </a:cubicBezTo>
                  <a:lnTo>
                    <a:pt x="58428" y="47792"/>
                  </a:lnTo>
                  <a:cubicBezTo>
                    <a:pt x="52191" y="47792"/>
                    <a:pt x="47096" y="52887"/>
                    <a:pt x="47096" y="59126"/>
                  </a:cubicBezTo>
                  <a:lnTo>
                    <a:pt x="47096" y="188002"/>
                  </a:lnTo>
                  <a:lnTo>
                    <a:pt x="44442" y="190614"/>
                  </a:lnTo>
                  <a:lnTo>
                    <a:pt x="47096" y="193267"/>
                  </a:lnTo>
                  <a:lnTo>
                    <a:pt x="47096" y="284803"/>
                  </a:lnTo>
                  <a:cubicBezTo>
                    <a:pt x="47096" y="291042"/>
                    <a:pt x="52191" y="296089"/>
                    <a:pt x="58428" y="296089"/>
                  </a:cubicBezTo>
                  <a:lnTo>
                    <a:pt x="322302" y="296089"/>
                  </a:lnTo>
                  <a:cubicBezTo>
                    <a:pt x="328587" y="296089"/>
                    <a:pt x="333634" y="291042"/>
                    <a:pt x="333634" y="284803"/>
                  </a:cubicBezTo>
                  <a:lnTo>
                    <a:pt x="333634" y="193709"/>
                  </a:lnTo>
                  <a:lnTo>
                    <a:pt x="335968" y="193709"/>
                  </a:lnTo>
                  <a:lnTo>
                    <a:pt x="338174" y="191538"/>
                  </a:lnTo>
                  <a:lnTo>
                    <a:pt x="338174" y="284814"/>
                  </a:lnTo>
                  <a:cubicBezTo>
                    <a:pt x="338174" y="293482"/>
                    <a:pt x="331078" y="300578"/>
                    <a:pt x="322362" y="300578"/>
                  </a:cubicBezTo>
                  <a:lnTo>
                    <a:pt x="58420" y="300578"/>
                  </a:lnTo>
                  <a:cubicBezTo>
                    <a:pt x="49705" y="300578"/>
                    <a:pt x="42656" y="293482"/>
                    <a:pt x="42656" y="284814"/>
                  </a:cubicBezTo>
                  <a:lnTo>
                    <a:pt x="42656" y="59115"/>
                  </a:lnTo>
                  <a:cubicBezTo>
                    <a:pt x="42656" y="50399"/>
                    <a:pt x="49705" y="43351"/>
                    <a:pt x="58420" y="43351"/>
                  </a:cubicBezTo>
                  <a:close/>
                  <a:moveTo>
                    <a:pt x="58428" y="38887"/>
                  </a:moveTo>
                  <a:cubicBezTo>
                    <a:pt x="47286" y="38887"/>
                    <a:pt x="38192" y="47982"/>
                    <a:pt x="38192" y="59126"/>
                  </a:cubicBezTo>
                  <a:lnTo>
                    <a:pt x="38192" y="284803"/>
                  </a:lnTo>
                  <a:cubicBezTo>
                    <a:pt x="38192" y="295899"/>
                    <a:pt x="47286" y="305042"/>
                    <a:pt x="58428" y="305042"/>
                  </a:cubicBezTo>
                  <a:lnTo>
                    <a:pt x="322302" y="305042"/>
                  </a:lnTo>
                  <a:cubicBezTo>
                    <a:pt x="333444" y="305042"/>
                    <a:pt x="342538" y="295899"/>
                    <a:pt x="342538" y="284803"/>
                  </a:cubicBezTo>
                  <a:lnTo>
                    <a:pt x="342538" y="59126"/>
                  </a:lnTo>
                  <a:cubicBezTo>
                    <a:pt x="342538" y="47982"/>
                    <a:pt x="333444" y="38887"/>
                    <a:pt x="322302" y="38887"/>
                  </a:cubicBezTo>
                  <a:close/>
                  <a:moveTo>
                    <a:pt x="20237" y="11906"/>
                  </a:moveTo>
                  <a:lnTo>
                    <a:pt x="360692" y="11906"/>
                  </a:lnTo>
                  <a:lnTo>
                    <a:pt x="360692" y="11953"/>
                  </a:lnTo>
                  <a:cubicBezTo>
                    <a:pt x="365311" y="11953"/>
                    <a:pt x="369025" y="15668"/>
                    <a:pt x="369025" y="20287"/>
                  </a:cubicBezTo>
                  <a:lnTo>
                    <a:pt x="369025" y="322696"/>
                  </a:lnTo>
                  <a:cubicBezTo>
                    <a:pt x="369025" y="327268"/>
                    <a:pt x="365311" y="331030"/>
                    <a:pt x="360692" y="331030"/>
                  </a:cubicBezTo>
                  <a:lnTo>
                    <a:pt x="20237" y="331030"/>
                  </a:lnTo>
                  <a:cubicBezTo>
                    <a:pt x="15666" y="331030"/>
                    <a:pt x="11904" y="327268"/>
                    <a:pt x="11904" y="322696"/>
                  </a:cubicBezTo>
                  <a:lnTo>
                    <a:pt x="11904" y="20240"/>
                  </a:lnTo>
                  <a:cubicBezTo>
                    <a:pt x="11904" y="15668"/>
                    <a:pt x="15666" y="11906"/>
                    <a:pt x="20237" y="11906"/>
                  </a:cubicBezTo>
                  <a:close/>
                  <a:moveTo>
                    <a:pt x="20237" y="5952"/>
                  </a:moveTo>
                  <a:cubicBezTo>
                    <a:pt x="12380" y="5952"/>
                    <a:pt x="5952" y="12381"/>
                    <a:pt x="5952" y="20239"/>
                  </a:cubicBezTo>
                  <a:lnTo>
                    <a:pt x="5952" y="322697"/>
                  </a:lnTo>
                  <a:cubicBezTo>
                    <a:pt x="5952" y="330555"/>
                    <a:pt x="12380" y="336984"/>
                    <a:pt x="20237" y="336984"/>
                  </a:cubicBezTo>
                  <a:lnTo>
                    <a:pt x="360692" y="336984"/>
                  </a:lnTo>
                  <a:cubicBezTo>
                    <a:pt x="368549" y="336984"/>
                    <a:pt x="374977" y="330555"/>
                    <a:pt x="374977" y="322697"/>
                  </a:cubicBezTo>
                  <a:lnTo>
                    <a:pt x="374977" y="20239"/>
                  </a:lnTo>
                  <a:cubicBezTo>
                    <a:pt x="374977" y="12381"/>
                    <a:pt x="368549" y="5952"/>
                    <a:pt x="360692" y="5952"/>
                  </a:cubicBezTo>
                  <a:close/>
                  <a:moveTo>
                    <a:pt x="20237" y="0"/>
                  </a:moveTo>
                  <a:lnTo>
                    <a:pt x="360692" y="0"/>
                  </a:lnTo>
                  <a:cubicBezTo>
                    <a:pt x="371834" y="0"/>
                    <a:pt x="380929" y="9143"/>
                    <a:pt x="380929" y="20240"/>
                  </a:cubicBezTo>
                  <a:lnTo>
                    <a:pt x="380929" y="322696"/>
                  </a:lnTo>
                  <a:cubicBezTo>
                    <a:pt x="380929" y="333793"/>
                    <a:pt x="371834" y="342936"/>
                    <a:pt x="360692" y="342936"/>
                  </a:cubicBezTo>
                  <a:lnTo>
                    <a:pt x="20237" y="342936"/>
                  </a:lnTo>
                  <a:cubicBezTo>
                    <a:pt x="9142" y="342936"/>
                    <a:pt x="0" y="333793"/>
                    <a:pt x="0" y="322696"/>
                  </a:cubicBezTo>
                  <a:lnTo>
                    <a:pt x="0" y="20240"/>
                  </a:lnTo>
                  <a:cubicBezTo>
                    <a:pt x="0" y="9143"/>
                    <a:pt x="9142" y="0"/>
                    <a:pt x="2023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21" y="5409"/>
              <a:ext cx="1981" cy="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Part One.</a:t>
              </a:r>
              <a:endParaRPr lang="zh-CN" altLang="en-US" b="1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400" y="6183"/>
              <a:ext cx="2365" cy="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5360E8"/>
                  </a:solidFill>
                  <a:latin typeface="+mj-ea"/>
                  <a:ea typeface="+mj-ea"/>
                  <a:sym typeface="+mn-ea"/>
                </a:rPr>
                <a:t>治疗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644" y="5411"/>
              <a:ext cx="1912" cy="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Part Three.</a:t>
              </a:r>
              <a:endParaRPr lang="zh-CN" altLang="en-US" b="1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4900" y="5407"/>
              <a:ext cx="2048" cy="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Part </a:t>
              </a:r>
              <a:r>
                <a:rPr lang="en-US" altLang="zh-CN" b="1" dirty="0">
                  <a:sym typeface="+mn-ea"/>
                </a:rPr>
                <a:t>Two</a:t>
              </a:r>
              <a:r>
                <a:rPr lang="en-US" altLang="zh-CN" b="1" dirty="0"/>
                <a:t>.</a:t>
              </a:r>
              <a:endParaRPr lang="zh-CN" altLang="en-US" b="1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12217" y="5407"/>
              <a:ext cx="1979" cy="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Part Four.</a:t>
              </a:r>
              <a:endParaRPr lang="zh-CN" altLang="en-US" b="1" dirty="0"/>
            </a:p>
          </p:txBody>
        </p:sp>
        <p:sp>
          <p:nvSpPr>
            <p:cNvPr id="46" name="iconfont-10799-5191697"/>
            <p:cNvSpPr>
              <a:spLocks noChangeAspect="1"/>
            </p:cNvSpPr>
            <p:nvPr/>
          </p:nvSpPr>
          <p:spPr bwMode="auto">
            <a:xfrm>
              <a:off x="9313" y="4637"/>
              <a:ext cx="538" cy="531"/>
            </a:xfrm>
            <a:custGeom>
              <a:avLst/>
              <a:gdLst>
                <a:gd name="T0" fmla="*/ 2711 w 2800"/>
                <a:gd name="T1" fmla="*/ 736 h 2789"/>
                <a:gd name="T2" fmla="*/ 2592 w 2800"/>
                <a:gd name="T3" fmla="*/ 813 h 2789"/>
                <a:gd name="T4" fmla="*/ 2492 w 2800"/>
                <a:gd name="T5" fmla="*/ 1029 h 2789"/>
                <a:gd name="T6" fmla="*/ 1771 w 2800"/>
                <a:gd name="T7" fmla="*/ 307 h 2789"/>
                <a:gd name="T8" fmla="*/ 1986 w 2800"/>
                <a:gd name="T9" fmla="*/ 207 h 2789"/>
                <a:gd name="T10" fmla="*/ 2064 w 2800"/>
                <a:gd name="T11" fmla="*/ 89 h 2789"/>
                <a:gd name="T12" fmla="*/ 1945 w 2800"/>
                <a:gd name="T13" fmla="*/ 11 h 2789"/>
                <a:gd name="T14" fmla="*/ 1470 w 2800"/>
                <a:gd name="T15" fmla="*/ 295 h 2789"/>
                <a:gd name="T16" fmla="*/ 1284 w 2800"/>
                <a:gd name="T17" fmla="*/ 1289 h 2789"/>
                <a:gd name="T18" fmla="*/ 310 w 2800"/>
                <a:gd name="T19" fmla="*/ 1455 h 2789"/>
                <a:gd name="T20" fmla="*/ 13 w 2800"/>
                <a:gd name="T21" fmla="*/ 1942 h 2789"/>
                <a:gd name="T22" fmla="*/ 87 w 2800"/>
                <a:gd name="T23" fmla="*/ 2062 h 2789"/>
                <a:gd name="T24" fmla="*/ 110 w 2800"/>
                <a:gd name="T25" fmla="*/ 2065 h 2789"/>
                <a:gd name="T26" fmla="*/ 207 w 2800"/>
                <a:gd name="T27" fmla="*/ 1987 h 2789"/>
                <a:gd name="T28" fmla="*/ 316 w 2800"/>
                <a:gd name="T29" fmla="*/ 1763 h 2789"/>
                <a:gd name="T30" fmla="*/ 1037 w 2800"/>
                <a:gd name="T31" fmla="*/ 2484 h 2789"/>
                <a:gd name="T32" fmla="*/ 812 w 2800"/>
                <a:gd name="T33" fmla="*/ 2592 h 2789"/>
                <a:gd name="T34" fmla="*/ 737 w 2800"/>
                <a:gd name="T35" fmla="*/ 2712 h 2789"/>
                <a:gd name="T36" fmla="*/ 835 w 2800"/>
                <a:gd name="T37" fmla="*/ 2789 h 2789"/>
                <a:gd name="T38" fmla="*/ 857 w 2800"/>
                <a:gd name="T39" fmla="*/ 2787 h 2789"/>
                <a:gd name="T40" fmla="*/ 1345 w 2800"/>
                <a:gd name="T41" fmla="*/ 2489 h 2789"/>
                <a:gd name="T42" fmla="*/ 1510 w 2800"/>
                <a:gd name="T43" fmla="*/ 1516 h 2789"/>
                <a:gd name="T44" fmla="*/ 2505 w 2800"/>
                <a:gd name="T45" fmla="*/ 1329 h 2789"/>
                <a:gd name="T46" fmla="*/ 2788 w 2800"/>
                <a:gd name="T47" fmla="*/ 854 h 2789"/>
                <a:gd name="T48" fmla="*/ 2711 w 2800"/>
                <a:gd name="T49" fmla="*/ 736 h 2789"/>
                <a:gd name="T50" fmla="*/ 2429 w 2800"/>
                <a:gd name="T51" fmla="*/ 1116 h 2789"/>
                <a:gd name="T52" fmla="*/ 2363 w 2800"/>
                <a:gd name="T53" fmla="*/ 1188 h 2789"/>
                <a:gd name="T54" fmla="*/ 2313 w 2800"/>
                <a:gd name="T55" fmla="*/ 1230 h 2789"/>
                <a:gd name="T56" fmla="*/ 1569 w 2800"/>
                <a:gd name="T57" fmla="*/ 486 h 2789"/>
                <a:gd name="T58" fmla="*/ 1612 w 2800"/>
                <a:gd name="T59" fmla="*/ 436 h 2789"/>
                <a:gd name="T60" fmla="*/ 1684 w 2800"/>
                <a:gd name="T61" fmla="*/ 371 h 2789"/>
                <a:gd name="T62" fmla="*/ 2429 w 2800"/>
                <a:gd name="T63" fmla="*/ 1116 h 2789"/>
                <a:gd name="T64" fmla="*/ 2031 w 2800"/>
                <a:gd name="T65" fmla="*/ 1328 h 2789"/>
                <a:gd name="T66" fmla="*/ 1471 w 2800"/>
                <a:gd name="T67" fmla="*/ 769 h 2789"/>
                <a:gd name="T68" fmla="*/ 1516 w 2800"/>
                <a:gd name="T69" fmla="*/ 583 h 2789"/>
                <a:gd name="T70" fmla="*/ 2216 w 2800"/>
                <a:gd name="T71" fmla="*/ 1284 h 2789"/>
                <a:gd name="T72" fmla="*/ 2031 w 2800"/>
                <a:gd name="T73" fmla="*/ 1328 h 2789"/>
                <a:gd name="T74" fmla="*/ 780 w 2800"/>
                <a:gd name="T75" fmla="*/ 1466 h 2789"/>
                <a:gd name="T76" fmla="*/ 1334 w 2800"/>
                <a:gd name="T77" fmla="*/ 2019 h 2789"/>
                <a:gd name="T78" fmla="*/ 1293 w 2800"/>
                <a:gd name="T79" fmla="*/ 2208 h 2789"/>
                <a:gd name="T80" fmla="*/ 591 w 2800"/>
                <a:gd name="T81" fmla="*/ 1507 h 2789"/>
                <a:gd name="T82" fmla="*/ 780 w 2800"/>
                <a:gd name="T83" fmla="*/ 1466 h 2789"/>
                <a:gd name="T84" fmla="*/ 927 w 2800"/>
                <a:gd name="T85" fmla="*/ 1462 h 2789"/>
                <a:gd name="T86" fmla="*/ 1307 w 2800"/>
                <a:gd name="T87" fmla="*/ 1493 h 2789"/>
                <a:gd name="T88" fmla="*/ 1338 w 2800"/>
                <a:gd name="T89" fmla="*/ 1872 h 2789"/>
                <a:gd name="T90" fmla="*/ 927 w 2800"/>
                <a:gd name="T91" fmla="*/ 1462 h 2789"/>
                <a:gd name="T92" fmla="*/ 380 w 2800"/>
                <a:gd name="T93" fmla="*/ 1676 h 2789"/>
                <a:gd name="T94" fmla="*/ 452 w 2800"/>
                <a:gd name="T95" fmla="*/ 1596 h 2789"/>
                <a:gd name="T96" fmla="*/ 494 w 2800"/>
                <a:gd name="T97" fmla="*/ 1560 h 2789"/>
                <a:gd name="T98" fmla="*/ 1239 w 2800"/>
                <a:gd name="T99" fmla="*/ 2306 h 2789"/>
                <a:gd name="T100" fmla="*/ 1203 w 2800"/>
                <a:gd name="T101" fmla="*/ 2348 h 2789"/>
                <a:gd name="T102" fmla="*/ 1124 w 2800"/>
                <a:gd name="T103" fmla="*/ 2420 h 2789"/>
                <a:gd name="T104" fmla="*/ 380 w 2800"/>
                <a:gd name="T105" fmla="*/ 1676 h 2789"/>
                <a:gd name="T106" fmla="*/ 1487 w 2800"/>
                <a:gd name="T107" fmla="*/ 1312 h 2789"/>
                <a:gd name="T108" fmla="*/ 1463 w 2800"/>
                <a:gd name="T109" fmla="*/ 911 h 2789"/>
                <a:gd name="T110" fmla="*/ 1888 w 2800"/>
                <a:gd name="T111" fmla="*/ 1337 h 2789"/>
                <a:gd name="T112" fmla="*/ 1487 w 2800"/>
                <a:gd name="T113" fmla="*/ 1312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00" h="2789">
                  <a:moveTo>
                    <a:pt x="2711" y="736"/>
                  </a:moveTo>
                  <a:cubicBezTo>
                    <a:pt x="2657" y="725"/>
                    <a:pt x="2604" y="759"/>
                    <a:pt x="2592" y="813"/>
                  </a:cubicBezTo>
                  <a:cubicBezTo>
                    <a:pt x="2592" y="815"/>
                    <a:pt x="2571" y="908"/>
                    <a:pt x="2492" y="1029"/>
                  </a:cubicBezTo>
                  <a:lnTo>
                    <a:pt x="1771" y="307"/>
                  </a:lnTo>
                  <a:cubicBezTo>
                    <a:pt x="1891" y="229"/>
                    <a:pt x="1984" y="207"/>
                    <a:pt x="1986" y="207"/>
                  </a:cubicBezTo>
                  <a:cubicBezTo>
                    <a:pt x="2040" y="195"/>
                    <a:pt x="2075" y="143"/>
                    <a:pt x="2064" y="89"/>
                  </a:cubicBezTo>
                  <a:cubicBezTo>
                    <a:pt x="2052" y="35"/>
                    <a:pt x="1999" y="0"/>
                    <a:pt x="1945" y="11"/>
                  </a:cubicBezTo>
                  <a:cubicBezTo>
                    <a:pt x="1936" y="13"/>
                    <a:pt x="1701" y="64"/>
                    <a:pt x="1470" y="295"/>
                  </a:cubicBezTo>
                  <a:cubicBezTo>
                    <a:pt x="1240" y="525"/>
                    <a:pt x="1241" y="879"/>
                    <a:pt x="1284" y="1289"/>
                  </a:cubicBezTo>
                  <a:cubicBezTo>
                    <a:pt x="882" y="1245"/>
                    <a:pt x="538" y="1227"/>
                    <a:pt x="310" y="1455"/>
                  </a:cubicBezTo>
                  <a:cubicBezTo>
                    <a:pt x="73" y="1692"/>
                    <a:pt x="15" y="1932"/>
                    <a:pt x="13" y="1942"/>
                  </a:cubicBezTo>
                  <a:cubicBezTo>
                    <a:pt x="0" y="1996"/>
                    <a:pt x="34" y="2050"/>
                    <a:pt x="87" y="2062"/>
                  </a:cubicBezTo>
                  <a:cubicBezTo>
                    <a:pt x="95" y="2064"/>
                    <a:pt x="103" y="2065"/>
                    <a:pt x="110" y="2065"/>
                  </a:cubicBezTo>
                  <a:cubicBezTo>
                    <a:pt x="156" y="2065"/>
                    <a:pt x="197" y="2034"/>
                    <a:pt x="207" y="1987"/>
                  </a:cubicBezTo>
                  <a:cubicBezTo>
                    <a:pt x="208" y="1986"/>
                    <a:pt x="233" y="1888"/>
                    <a:pt x="316" y="1763"/>
                  </a:cubicBezTo>
                  <a:lnTo>
                    <a:pt x="1037" y="2484"/>
                  </a:lnTo>
                  <a:cubicBezTo>
                    <a:pt x="911" y="2567"/>
                    <a:pt x="813" y="2592"/>
                    <a:pt x="812" y="2592"/>
                  </a:cubicBezTo>
                  <a:cubicBezTo>
                    <a:pt x="758" y="2605"/>
                    <a:pt x="725" y="2658"/>
                    <a:pt x="737" y="2712"/>
                  </a:cubicBezTo>
                  <a:cubicBezTo>
                    <a:pt x="748" y="2758"/>
                    <a:pt x="789" y="2789"/>
                    <a:pt x="835" y="2789"/>
                  </a:cubicBezTo>
                  <a:cubicBezTo>
                    <a:pt x="842" y="2789"/>
                    <a:pt x="850" y="2789"/>
                    <a:pt x="857" y="2787"/>
                  </a:cubicBezTo>
                  <a:cubicBezTo>
                    <a:pt x="868" y="2784"/>
                    <a:pt x="1108" y="2726"/>
                    <a:pt x="1345" y="2489"/>
                  </a:cubicBezTo>
                  <a:cubicBezTo>
                    <a:pt x="1572" y="2262"/>
                    <a:pt x="1555" y="1917"/>
                    <a:pt x="1510" y="1516"/>
                  </a:cubicBezTo>
                  <a:cubicBezTo>
                    <a:pt x="1920" y="1558"/>
                    <a:pt x="2275" y="1559"/>
                    <a:pt x="2505" y="1329"/>
                  </a:cubicBezTo>
                  <a:cubicBezTo>
                    <a:pt x="2736" y="1098"/>
                    <a:pt x="2786" y="864"/>
                    <a:pt x="2788" y="854"/>
                  </a:cubicBezTo>
                  <a:cubicBezTo>
                    <a:pt x="2800" y="800"/>
                    <a:pt x="2765" y="747"/>
                    <a:pt x="2711" y="736"/>
                  </a:cubicBezTo>
                  <a:close/>
                  <a:moveTo>
                    <a:pt x="2429" y="1116"/>
                  </a:moveTo>
                  <a:cubicBezTo>
                    <a:pt x="2409" y="1139"/>
                    <a:pt x="2388" y="1164"/>
                    <a:pt x="2363" y="1188"/>
                  </a:cubicBezTo>
                  <a:cubicBezTo>
                    <a:pt x="2348" y="1203"/>
                    <a:pt x="2331" y="1217"/>
                    <a:pt x="2313" y="1230"/>
                  </a:cubicBezTo>
                  <a:lnTo>
                    <a:pt x="1569" y="486"/>
                  </a:lnTo>
                  <a:cubicBezTo>
                    <a:pt x="1582" y="468"/>
                    <a:pt x="1596" y="452"/>
                    <a:pt x="1612" y="436"/>
                  </a:cubicBezTo>
                  <a:cubicBezTo>
                    <a:pt x="1636" y="412"/>
                    <a:pt x="1660" y="390"/>
                    <a:pt x="1684" y="371"/>
                  </a:cubicBezTo>
                  <a:lnTo>
                    <a:pt x="2429" y="1116"/>
                  </a:lnTo>
                  <a:close/>
                  <a:moveTo>
                    <a:pt x="2031" y="1328"/>
                  </a:moveTo>
                  <a:lnTo>
                    <a:pt x="1471" y="769"/>
                  </a:lnTo>
                  <a:cubicBezTo>
                    <a:pt x="1479" y="699"/>
                    <a:pt x="1494" y="638"/>
                    <a:pt x="1516" y="583"/>
                  </a:cubicBezTo>
                  <a:lnTo>
                    <a:pt x="2216" y="1284"/>
                  </a:lnTo>
                  <a:cubicBezTo>
                    <a:pt x="2162" y="1306"/>
                    <a:pt x="2100" y="1320"/>
                    <a:pt x="2031" y="1328"/>
                  </a:cubicBezTo>
                  <a:close/>
                  <a:moveTo>
                    <a:pt x="780" y="1466"/>
                  </a:moveTo>
                  <a:lnTo>
                    <a:pt x="1334" y="2019"/>
                  </a:lnTo>
                  <a:cubicBezTo>
                    <a:pt x="1327" y="2089"/>
                    <a:pt x="1315" y="2152"/>
                    <a:pt x="1293" y="2208"/>
                  </a:cubicBezTo>
                  <a:lnTo>
                    <a:pt x="591" y="1507"/>
                  </a:lnTo>
                  <a:cubicBezTo>
                    <a:pt x="647" y="1485"/>
                    <a:pt x="711" y="1472"/>
                    <a:pt x="780" y="1466"/>
                  </a:cubicBezTo>
                  <a:close/>
                  <a:moveTo>
                    <a:pt x="927" y="1462"/>
                  </a:moveTo>
                  <a:cubicBezTo>
                    <a:pt x="1041" y="1464"/>
                    <a:pt x="1169" y="1477"/>
                    <a:pt x="1307" y="1493"/>
                  </a:cubicBezTo>
                  <a:cubicBezTo>
                    <a:pt x="1322" y="1631"/>
                    <a:pt x="1335" y="1758"/>
                    <a:pt x="1338" y="1872"/>
                  </a:cubicBezTo>
                  <a:lnTo>
                    <a:pt x="927" y="1462"/>
                  </a:lnTo>
                  <a:close/>
                  <a:moveTo>
                    <a:pt x="380" y="1676"/>
                  </a:moveTo>
                  <a:cubicBezTo>
                    <a:pt x="401" y="1650"/>
                    <a:pt x="425" y="1623"/>
                    <a:pt x="452" y="1596"/>
                  </a:cubicBezTo>
                  <a:cubicBezTo>
                    <a:pt x="465" y="1583"/>
                    <a:pt x="479" y="1571"/>
                    <a:pt x="494" y="1560"/>
                  </a:cubicBezTo>
                  <a:lnTo>
                    <a:pt x="1239" y="2306"/>
                  </a:lnTo>
                  <a:cubicBezTo>
                    <a:pt x="1228" y="2320"/>
                    <a:pt x="1216" y="2335"/>
                    <a:pt x="1203" y="2348"/>
                  </a:cubicBezTo>
                  <a:cubicBezTo>
                    <a:pt x="1177" y="2374"/>
                    <a:pt x="1150" y="2398"/>
                    <a:pt x="1124" y="2420"/>
                  </a:cubicBezTo>
                  <a:lnTo>
                    <a:pt x="380" y="1676"/>
                  </a:lnTo>
                  <a:close/>
                  <a:moveTo>
                    <a:pt x="1487" y="1312"/>
                  </a:moveTo>
                  <a:cubicBezTo>
                    <a:pt x="1471" y="1159"/>
                    <a:pt x="1461" y="1026"/>
                    <a:pt x="1463" y="911"/>
                  </a:cubicBezTo>
                  <a:lnTo>
                    <a:pt x="1888" y="1337"/>
                  </a:lnTo>
                  <a:cubicBezTo>
                    <a:pt x="1773" y="1338"/>
                    <a:pt x="1640" y="1328"/>
                    <a:pt x="1487" y="13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iconfont-10799-5191697"/>
            <p:cNvSpPr>
              <a:spLocks noChangeAspect="1"/>
            </p:cNvSpPr>
            <p:nvPr/>
          </p:nvSpPr>
          <p:spPr bwMode="auto">
            <a:xfrm>
              <a:off x="5764" y="4585"/>
              <a:ext cx="480" cy="534"/>
            </a:xfrm>
            <a:custGeom>
              <a:avLst/>
              <a:gdLst>
                <a:gd name="connsiteX0" fmla="*/ 285198 w 521763"/>
                <a:gd name="connsiteY0" fmla="*/ 334359 h 585819"/>
                <a:gd name="connsiteX1" fmla="*/ 285198 w 521763"/>
                <a:gd name="connsiteY1" fmla="*/ 491862 h 585819"/>
                <a:gd name="connsiteX2" fmla="*/ 289968 w 521763"/>
                <a:gd name="connsiteY2" fmla="*/ 499955 h 585819"/>
                <a:gd name="connsiteX3" fmla="*/ 406866 w 521763"/>
                <a:gd name="connsiteY3" fmla="*/ 499955 h 585819"/>
                <a:gd name="connsiteX4" fmla="*/ 412956 w 521763"/>
                <a:gd name="connsiteY4" fmla="*/ 491862 h 585819"/>
                <a:gd name="connsiteX5" fmla="*/ 412956 w 521763"/>
                <a:gd name="connsiteY5" fmla="*/ 334359 h 585819"/>
                <a:gd name="connsiteX6" fmla="*/ 109489 w 521763"/>
                <a:gd name="connsiteY6" fmla="*/ 334359 h 585819"/>
                <a:gd name="connsiteX7" fmla="*/ 109489 w 521763"/>
                <a:gd name="connsiteY7" fmla="*/ 491862 h 585819"/>
                <a:gd name="connsiteX8" fmla="*/ 114897 w 521763"/>
                <a:gd name="connsiteY8" fmla="*/ 499955 h 585819"/>
                <a:gd name="connsiteX9" fmla="*/ 231838 w 521763"/>
                <a:gd name="connsiteY9" fmla="*/ 499955 h 585819"/>
                <a:gd name="connsiteX10" fmla="*/ 237247 w 521763"/>
                <a:gd name="connsiteY10" fmla="*/ 491862 h 585819"/>
                <a:gd name="connsiteX11" fmla="*/ 237247 w 521763"/>
                <a:gd name="connsiteY11" fmla="*/ 334359 h 585819"/>
                <a:gd name="connsiteX12" fmla="*/ 289968 w 521763"/>
                <a:gd name="connsiteY12" fmla="*/ 249176 h 585819"/>
                <a:gd name="connsiteX13" fmla="*/ 285198 w 521763"/>
                <a:gd name="connsiteY13" fmla="*/ 251901 h 585819"/>
                <a:gd name="connsiteX14" fmla="*/ 285198 w 521763"/>
                <a:gd name="connsiteY14" fmla="*/ 302585 h 585819"/>
                <a:gd name="connsiteX15" fmla="*/ 412956 w 521763"/>
                <a:gd name="connsiteY15" fmla="*/ 302585 h 585819"/>
                <a:gd name="connsiteX16" fmla="*/ 412956 w 521763"/>
                <a:gd name="connsiteY16" fmla="*/ 251901 h 585819"/>
                <a:gd name="connsiteX17" fmla="*/ 406866 w 521763"/>
                <a:gd name="connsiteY17" fmla="*/ 249176 h 585819"/>
                <a:gd name="connsiteX18" fmla="*/ 114216 w 521763"/>
                <a:gd name="connsiteY18" fmla="*/ 249176 h 585819"/>
                <a:gd name="connsiteX19" fmla="*/ 108807 w 521763"/>
                <a:gd name="connsiteY19" fmla="*/ 251901 h 585819"/>
                <a:gd name="connsiteX20" fmla="*/ 108807 w 521763"/>
                <a:gd name="connsiteY20" fmla="*/ 302585 h 585819"/>
                <a:gd name="connsiteX21" fmla="*/ 236565 w 521763"/>
                <a:gd name="connsiteY21" fmla="*/ 302585 h 585819"/>
                <a:gd name="connsiteX22" fmla="*/ 236565 w 521763"/>
                <a:gd name="connsiteY22" fmla="*/ 251901 h 585819"/>
                <a:gd name="connsiteX23" fmla="*/ 231157 w 521763"/>
                <a:gd name="connsiteY23" fmla="*/ 249176 h 585819"/>
                <a:gd name="connsiteX24" fmla="*/ 32451 w 521763"/>
                <a:gd name="connsiteY24" fmla="*/ 94398 h 585819"/>
                <a:gd name="connsiteX25" fmla="*/ 143302 w 521763"/>
                <a:gd name="connsiteY25" fmla="*/ 94398 h 585819"/>
                <a:gd name="connsiteX26" fmla="*/ 143302 w 521763"/>
                <a:gd name="connsiteY26" fmla="*/ 113309 h 585819"/>
                <a:gd name="connsiteX27" fmla="*/ 185845 w 521763"/>
                <a:gd name="connsiteY27" fmla="*/ 157945 h 585819"/>
                <a:gd name="connsiteX28" fmla="*/ 202071 w 521763"/>
                <a:gd name="connsiteY28" fmla="*/ 157945 h 585819"/>
                <a:gd name="connsiteX29" fmla="*/ 202071 w 521763"/>
                <a:gd name="connsiteY29" fmla="*/ 171446 h 585819"/>
                <a:gd name="connsiteX30" fmla="*/ 244656 w 521763"/>
                <a:gd name="connsiteY30" fmla="*/ 216721 h 585819"/>
                <a:gd name="connsiteX31" fmla="*/ 277107 w 521763"/>
                <a:gd name="connsiteY31" fmla="*/ 216721 h 585819"/>
                <a:gd name="connsiteX32" fmla="*/ 319693 w 521763"/>
                <a:gd name="connsiteY32" fmla="*/ 171446 h 585819"/>
                <a:gd name="connsiteX33" fmla="*/ 319693 w 521763"/>
                <a:gd name="connsiteY33" fmla="*/ 157945 h 585819"/>
                <a:gd name="connsiteX34" fmla="*/ 335237 w 521763"/>
                <a:gd name="connsiteY34" fmla="*/ 157945 h 585819"/>
                <a:gd name="connsiteX35" fmla="*/ 378504 w 521763"/>
                <a:gd name="connsiteY35" fmla="*/ 113309 h 585819"/>
                <a:gd name="connsiteX36" fmla="*/ 378504 w 521763"/>
                <a:gd name="connsiteY36" fmla="*/ 94398 h 585819"/>
                <a:gd name="connsiteX37" fmla="*/ 489313 w 521763"/>
                <a:gd name="connsiteY37" fmla="*/ 94398 h 585819"/>
                <a:gd name="connsiteX38" fmla="*/ 494721 w 521763"/>
                <a:gd name="connsiteY38" fmla="*/ 113309 h 585819"/>
                <a:gd name="connsiteX39" fmla="*/ 494721 w 521763"/>
                <a:gd name="connsiteY39" fmla="*/ 553364 h 585819"/>
                <a:gd name="connsiteX40" fmla="*/ 505538 w 521763"/>
                <a:gd name="connsiteY40" fmla="*/ 553364 h 585819"/>
                <a:gd name="connsiteX41" fmla="*/ 521763 w 521763"/>
                <a:gd name="connsiteY41" fmla="*/ 569592 h 585819"/>
                <a:gd name="connsiteX42" fmla="*/ 505538 w 521763"/>
                <a:gd name="connsiteY42" fmla="*/ 585819 h 585819"/>
                <a:gd name="connsiteX43" fmla="*/ 16225 w 521763"/>
                <a:gd name="connsiteY43" fmla="*/ 585819 h 585819"/>
                <a:gd name="connsiteX44" fmla="*/ 0 w 521763"/>
                <a:gd name="connsiteY44" fmla="*/ 569592 h 585819"/>
                <a:gd name="connsiteX45" fmla="*/ 16225 w 521763"/>
                <a:gd name="connsiteY45" fmla="*/ 553364 h 585819"/>
                <a:gd name="connsiteX46" fmla="*/ 27042 w 521763"/>
                <a:gd name="connsiteY46" fmla="*/ 553364 h 585819"/>
                <a:gd name="connsiteX47" fmla="*/ 27042 w 521763"/>
                <a:gd name="connsiteY47" fmla="*/ 113309 h 585819"/>
                <a:gd name="connsiteX48" fmla="*/ 32451 w 521763"/>
                <a:gd name="connsiteY48" fmla="*/ 94398 h 585819"/>
                <a:gd name="connsiteX49" fmla="*/ 228277 w 521763"/>
                <a:gd name="connsiteY49" fmla="*/ 71686 h 585819"/>
                <a:gd name="connsiteX50" fmla="*/ 228277 w 521763"/>
                <a:gd name="connsiteY50" fmla="*/ 78884 h 585819"/>
                <a:gd name="connsiteX51" fmla="*/ 232405 w 521763"/>
                <a:gd name="connsiteY51" fmla="*/ 83739 h 585819"/>
                <a:gd name="connsiteX52" fmla="*/ 250620 w 521763"/>
                <a:gd name="connsiteY52" fmla="*/ 83739 h 585819"/>
                <a:gd name="connsiteX53" fmla="*/ 250620 w 521763"/>
                <a:gd name="connsiteY53" fmla="*/ 100945 h 585819"/>
                <a:gd name="connsiteX54" fmla="*/ 254706 w 521763"/>
                <a:gd name="connsiteY54" fmla="*/ 105843 h 585819"/>
                <a:gd name="connsiteX55" fmla="*/ 267047 w 521763"/>
                <a:gd name="connsiteY55" fmla="*/ 105843 h 585819"/>
                <a:gd name="connsiteX56" fmla="*/ 270877 w 521763"/>
                <a:gd name="connsiteY56" fmla="*/ 100945 h 585819"/>
                <a:gd name="connsiteX57" fmla="*/ 270877 w 521763"/>
                <a:gd name="connsiteY57" fmla="*/ 83739 h 585819"/>
                <a:gd name="connsiteX58" fmla="*/ 288837 w 521763"/>
                <a:gd name="connsiteY58" fmla="*/ 83739 h 585819"/>
                <a:gd name="connsiteX59" fmla="*/ 293220 w 521763"/>
                <a:gd name="connsiteY59" fmla="*/ 78884 h 585819"/>
                <a:gd name="connsiteX60" fmla="*/ 293220 w 521763"/>
                <a:gd name="connsiteY60" fmla="*/ 71686 h 585819"/>
                <a:gd name="connsiteX61" fmla="*/ 245323 w 521763"/>
                <a:gd name="connsiteY61" fmla="*/ 0 h 585819"/>
                <a:gd name="connsiteX62" fmla="*/ 277092 w 521763"/>
                <a:gd name="connsiteY62" fmla="*/ 0 h 585819"/>
                <a:gd name="connsiteX63" fmla="*/ 287908 w 521763"/>
                <a:gd name="connsiteY63" fmla="*/ 8090 h 585819"/>
                <a:gd name="connsiteX64" fmla="*/ 287908 w 521763"/>
                <a:gd name="connsiteY64" fmla="*/ 58120 h 585819"/>
                <a:gd name="connsiteX65" fmla="*/ 335221 w 521763"/>
                <a:gd name="connsiteY65" fmla="*/ 58120 h 585819"/>
                <a:gd name="connsiteX66" fmla="*/ 346719 w 521763"/>
                <a:gd name="connsiteY66" fmla="*/ 66891 h 585819"/>
                <a:gd name="connsiteX67" fmla="*/ 346719 w 521763"/>
                <a:gd name="connsiteY67" fmla="*/ 98655 h 585819"/>
                <a:gd name="connsiteX68" fmla="*/ 335221 w 521763"/>
                <a:gd name="connsiteY68" fmla="*/ 111513 h 585819"/>
                <a:gd name="connsiteX69" fmla="*/ 287908 w 521763"/>
                <a:gd name="connsiteY69" fmla="*/ 111513 h 585819"/>
                <a:gd name="connsiteX70" fmla="*/ 287908 w 521763"/>
                <a:gd name="connsiteY70" fmla="*/ 156774 h 585819"/>
                <a:gd name="connsiteX71" fmla="*/ 277773 w 521763"/>
                <a:gd name="connsiteY71" fmla="*/ 169633 h 585819"/>
                <a:gd name="connsiteX72" fmla="*/ 245323 w 521763"/>
                <a:gd name="connsiteY72" fmla="*/ 169633 h 585819"/>
                <a:gd name="connsiteX73" fmla="*/ 234506 w 521763"/>
                <a:gd name="connsiteY73" fmla="*/ 156774 h 585819"/>
                <a:gd name="connsiteX74" fmla="*/ 234506 w 521763"/>
                <a:gd name="connsiteY74" fmla="*/ 111513 h 585819"/>
                <a:gd name="connsiteX75" fmla="*/ 187193 w 521763"/>
                <a:gd name="connsiteY75" fmla="*/ 111513 h 585819"/>
                <a:gd name="connsiteX76" fmla="*/ 176376 w 521763"/>
                <a:gd name="connsiteY76" fmla="*/ 98655 h 585819"/>
                <a:gd name="connsiteX77" fmla="*/ 176376 w 521763"/>
                <a:gd name="connsiteY77" fmla="*/ 66210 h 585819"/>
                <a:gd name="connsiteX78" fmla="*/ 187193 w 521763"/>
                <a:gd name="connsiteY78" fmla="*/ 58120 h 585819"/>
                <a:gd name="connsiteX79" fmla="*/ 234506 w 521763"/>
                <a:gd name="connsiteY79" fmla="*/ 58120 h 585819"/>
                <a:gd name="connsiteX80" fmla="*/ 234506 w 521763"/>
                <a:gd name="connsiteY80" fmla="*/ 8090 h 585819"/>
                <a:gd name="connsiteX81" fmla="*/ 245323 w 521763"/>
                <a:gd name="connsiteY81" fmla="*/ 0 h 58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21763" h="585819">
                  <a:moveTo>
                    <a:pt x="285198" y="334359"/>
                  </a:moveTo>
                  <a:lnTo>
                    <a:pt x="285198" y="491862"/>
                  </a:lnTo>
                  <a:cubicBezTo>
                    <a:pt x="285198" y="495227"/>
                    <a:pt x="287242" y="499955"/>
                    <a:pt x="289968" y="499955"/>
                  </a:cubicBezTo>
                  <a:lnTo>
                    <a:pt x="406866" y="499955"/>
                  </a:lnTo>
                  <a:cubicBezTo>
                    <a:pt x="409592" y="499955"/>
                    <a:pt x="412956" y="494545"/>
                    <a:pt x="412956" y="491862"/>
                  </a:cubicBezTo>
                  <a:lnTo>
                    <a:pt x="412956" y="334359"/>
                  </a:lnTo>
                  <a:close/>
                  <a:moveTo>
                    <a:pt x="109489" y="334359"/>
                  </a:moveTo>
                  <a:lnTo>
                    <a:pt x="109489" y="491862"/>
                  </a:lnTo>
                  <a:cubicBezTo>
                    <a:pt x="109489" y="495227"/>
                    <a:pt x="112214" y="499955"/>
                    <a:pt x="114897" y="499955"/>
                  </a:cubicBezTo>
                  <a:lnTo>
                    <a:pt x="231838" y="499955"/>
                  </a:lnTo>
                  <a:cubicBezTo>
                    <a:pt x="234521" y="499955"/>
                    <a:pt x="237247" y="494545"/>
                    <a:pt x="237247" y="491862"/>
                  </a:cubicBezTo>
                  <a:lnTo>
                    <a:pt x="237247" y="334359"/>
                  </a:lnTo>
                  <a:close/>
                  <a:moveTo>
                    <a:pt x="289968" y="249176"/>
                  </a:moveTo>
                  <a:cubicBezTo>
                    <a:pt x="287242" y="249176"/>
                    <a:pt x="285198" y="249176"/>
                    <a:pt x="285198" y="251901"/>
                  </a:cubicBezTo>
                  <a:lnTo>
                    <a:pt x="285198" y="302585"/>
                  </a:lnTo>
                  <a:lnTo>
                    <a:pt x="412956" y="302585"/>
                  </a:lnTo>
                  <a:lnTo>
                    <a:pt x="412956" y="251901"/>
                  </a:lnTo>
                  <a:cubicBezTo>
                    <a:pt x="412956" y="248494"/>
                    <a:pt x="409592" y="249176"/>
                    <a:pt x="406866" y="249176"/>
                  </a:cubicBezTo>
                  <a:close/>
                  <a:moveTo>
                    <a:pt x="114216" y="249176"/>
                  </a:moveTo>
                  <a:cubicBezTo>
                    <a:pt x="111533" y="249176"/>
                    <a:pt x="108807" y="249176"/>
                    <a:pt x="108807" y="251901"/>
                  </a:cubicBezTo>
                  <a:lnTo>
                    <a:pt x="108807" y="302585"/>
                  </a:lnTo>
                  <a:lnTo>
                    <a:pt x="236565" y="302585"/>
                  </a:lnTo>
                  <a:lnTo>
                    <a:pt x="236565" y="251901"/>
                  </a:lnTo>
                  <a:cubicBezTo>
                    <a:pt x="236565" y="248494"/>
                    <a:pt x="233840" y="249176"/>
                    <a:pt x="231157" y="249176"/>
                  </a:cubicBezTo>
                  <a:close/>
                  <a:moveTo>
                    <a:pt x="32451" y="94398"/>
                  </a:moveTo>
                  <a:lnTo>
                    <a:pt x="143302" y="94398"/>
                  </a:lnTo>
                  <a:lnTo>
                    <a:pt x="143302" y="113309"/>
                  </a:lnTo>
                  <a:cubicBezTo>
                    <a:pt x="143302" y="136308"/>
                    <a:pt x="162210" y="157945"/>
                    <a:pt x="185845" y="157945"/>
                  </a:cubicBezTo>
                  <a:lnTo>
                    <a:pt x="202071" y="157945"/>
                  </a:lnTo>
                  <a:lnTo>
                    <a:pt x="202071" y="171446"/>
                  </a:lnTo>
                  <a:cubicBezTo>
                    <a:pt x="202071" y="195127"/>
                    <a:pt x="221021" y="216721"/>
                    <a:pt x="244656" y="216721"/>
                  </a:cubicBezTo>
                  <a:lnTo>
                    <a:pt x="277107" y="216721"/>
                  </a:lnTo>
                  <a:cubicBezTo>
                    <a:pt x="300785" y="216721"/>
                    <a:pt x="319693" y="195127"/>
                    <a:pt x="319693" y="171446"/>
                  </a:cubicBezTo>
                  <a:lnTo>
                    <a:pt x="319693" y="157945"/>
                  </a:lnTo>
                  <a:lnTo>
                    <a:pt x="335237" y="157945"/>
                  </a:lnTo>
                  <a:cubicBezTo>
                    <a:pt x="358872" y="157945"/>
                    <a:pt x="378504" y="136990"/>
                    <a:pt x="378504" y="113309"/>
                  </a:cubicBezTo>
                  <a:lnTo>
                    <a:pt x="378504" y="94398"/>
                  </a:lnTo>
                  <a:lnTo>
                    <a:pt x="489313" y="94398"/>
                  </a:lnTo>
                  <a:cubicBezTo>
                    <a:pt x="492038" y="94398"/>
                    <a:pt x="494721" y="94398"/>
                    <a:pt x="494721" y="113309"/>
                  </a:cubicBezTo>
                  <a:lnTo>
                    <a:pt x="494721" y="553364"/>
                  </a:lnTo>
                  <a:lnTo>
                    <a:pt x="505538" y="553364"/>
                  </a:lnTo>
                  <a:cubicBezTo>
                    <a:pt x="514353" y="553364"/>
                    <a:pt x="521763" y="560818"/>
                    <a:pt x="521763" y="569592"/>
                  </a:cubicBezTo>
                  <a:cubicBezTo>
                    <a:pt x="521763" y="578365"/>
                    <a:pt x="514353" y="585819"/>
                    <a:pt x="505538" y="585819"/>
                  </a:cubicBezTo>
                  <a:lnTo>
                    <a:pt x="16225" y="585819"/>
                  </a:lnTo>
                  <a:cubicBezTo>
                    <a:pt x="7453" y="585819"/>
                    <a:pt x="0" y="578365"/>
                    <a:pt x="0" y="569592"/>
                  </a:cubicBezTo>
                  <a:cubicBezTo>
                    <a:pt x="0" y="560818"/>
                    <a:pt x="7453" y="553364"/>
                    <a:pt x="16225" y="553364"/>
                  </a:cubicBezTo>
                  <a:lnTo>
                    <a:pt x="27042" y="553364"/>
                  </a:lnTo>
                  <a:lnTo>
                    <a:pt x="27042" y="113309"/>
                  </a:lnTo>
                  <a:cubicBezTo>
                    <a:pt x="27042" y="94398"/>
                    <a:pt x="29725" y="94398"/>
                    <a:pt x="32451" y="94398"/>
                  </a:cubicBezTo>
                  <a:close/>
                  <a:moveTo>
                    <a:pt x="228277" y="71686"/>
                  </a:moveTo>
                  <a:lnTo>
                    <a:pt x="228277" y="78884"/>
                  </a:lnTo>
                  <a:cubicBezTo>
                    <a:pt x="228277" y="81184"/>
                    <a:pt x="230107" y="83739"/>
                    <a:pt x="232405" y="83739"/>
                  </a:cubicBezTo>
                  <a:lnTo>
                    <a:pt x="250620" y="83739"/>
                  </a:lnTo>
                  <a:lnTo>
                    <a:pt x="250620" y="100945"/>
                  </a:lnTo>
                  <a:cubicBezTo>
                    <a:pt x="250620" y="103288"/>
                    <a:pt x="252407" y="105843"/>
                    <a:pt x="254706" y="105843"/>
                  </a:cubicBezTo>
                  <a:lnTo>
                    <a:pt x="267047" y="105843"/>
                  </a:lnTo>
                  <a:cubicBezTo>
                    <a:pt x="269345" y="105843"/>
                    <a:pt x="270877" y="103032"/>
                    <a:pt x="270877" y="100945"/>
                  </a:cubicBezTo>
                  <a:lnTo>
                    <a:pt x="270877" y="83739"/>
                  </a:lnTo>
                  <a:lnTo>
                    <a:pt x="288837" y="83739"/>
                  </a:lnTo>
                  <a:cubicBezTo>
                    <a:pt x="291135" y="83739"/>
                    <a:pt x="293220" y="81184"/>
                    <a:pt x="293220" y="78884"/>
                  </a:cubicBezTo>
                  <a:lnTo>
                    <a:pt x="293220" y="71686"/>
                  </a:lnTo>
                  <a:close/>
                  <a:moveTo>
                    <a:pt x="245323" y="0"/>
                  </a:moveTo>
                  <a:lnTo>
                    <a:pt x="277092" y="0"/>
                  </a:lnTo>
                  <a:cubicBezTo>
                    <a:pt x="283181" y="0"/>
                    <a:pt x="287908" y="2044"/>
                    <a:pt x="287908" y="8090"/>
                  </a:cubicBezTo>
                  <a:lnTo>
                    <a:pt x="287908" y="58120"/>
                  </a:lnTo>
                  <a:lnTo>
                    <a:pt x="335221" y="58120"/>
                  </a:lnTo>
                  <a:cubicBezTo>
                    <a:pt x="341311" y="58120"/>
                    <a:pt x="346038" y="60121"/>
                    <a:pt x="346719" y="66891"/>
                  </a:cubicBezTo>
                  <a:lnTo>
                    <a:pt x="346719" y="98655"/>
                  </a:lnTo>
                  <a:cubicBezTo>
                    <a:pt x="346719" y="104743"/>
                    <a:pt x="341311" y="111513"/>
                    <a:pt x="335221" y="111513"/>
                  </a:cubicBezTo>
                  <a:lnTo>
                    <a:pt x="287908" y="111513"/>
                  </a:lnTo>
                  <a:lnTo>
                    <a:pt x="287908" y="156774"/>
                  </a:lnTo>
                  <a:cubicBezTo>
                    <a:pt x="287908" y="162182"/>
                    <a:pt x="283863" y="169633"/>
                    <a:pt x="277773" y="169633"/>
                  </a:cubicBezTo>
                  <a:lnTo>
                    <a:pt x="245323" y="169633"/>
                  </a:lnTo>
                  <a:cubicBezTo>
                    <a:pt x="239233" y="169633"/>
                    <a:pt x="234506" y="162863"/>
                    <a:pt x="234506" y="156774"/>
                  </a:cubicBezTo>
                  <a:lnTo>
                    <a:pt x="234506" y="111513"/>
                  </a:lnTo>
                  <a:lnTo>
                    <a:pt x="187193" y="111513"/>
                  </a:lnTo>
                  <a:cubicBezTo>
                    <a:pt x="181103" y="111513"/>
                    <a:pt x="176376" y="104743"/>
                    <a:pt x="176376" y="98655"/>
                  </a:cubicBezTo>
                  <a:lnTo>
                    <a:pt x="176376" y="66210"/>
                  </a:lnTo>
                  <a:cubicBezTo>
                    <a:pt x="176376" y="60802"/>
                    <a:pt x="181103" y="58120"/>
                    <a:pt x="187193" y="58120"/>
                  </a:cubicBezTo>
                  <a:lnTo>
                    <a:pt x="234506" y="58120"/>
                  </a:lnTo>
                  <a:lnTo>
                    <a:pt x="234506" y="8090"/>
                  </a:lnTo>
                  <a:cubicBezTo>
                    <a:pt x="234506" y="2682"/>
                    <a:pt x="239233" y="0"/>
                    <a:pt x="24532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iconfont-10799-5191697"/>
            <p:cNvSpPr>
              <a:spLocks noChangeAspect="1"/>
            </p:cNvSpPr>
            <p:nvPr/>
          </p:nvSpPr>
          <p:spPr bwMode="auto">
            <a:xfrm>
              <a:off x="12938" y="4677"/>
              <a:ext cx="538" cy="463"/>
            </a:xfrm>
            <a:custGeom>
              <a:avLst/>
              <a:gdLst>
                <a:gd name="T0" fmla="*/ 6787 w 9313"/>
                <a:gd name="T1" fmla="*/ 7372 h 8079"/>
                <a:gd name="T2" fmla="*/ 7078 w 9313"/>
                <a:gd name="T3" fmla="*/ 6336 h 8079"/>
                <a:gd name="T4" fmla="*/ 7369 w 9313"/>
                <a:gd name="T5" fmla="*/ 7372 h 8079"/>
                <a:gd name="T6" fmla="*/ 2908 w 9313"/>
                <a:gd name="T7" fmla="*/ 7372 h 8079"/>
                <a:gd name="T8" fmla="*/ 3199 w 9313"/>
                <a:gd name="T9" fmla="*/ 6336 h 8079"/>
                <a:gd name="T10" fmla="*/ 3491 w 9313"/>
                <a:gd name="T11" fmla="*/ 7372 h 8079"/>
                <a:gd name="T12" fmla="*/ 2089 w 9313"/>
                <a:gd name="T13" fmla="*/ 6918 h 8079"/>
                <a:gd name="T14" fmla="*/ 5014 w 9313"/>
                <a:gd name="T15" fmla="*/ 2233 h 8079"/>
                <a:gd name="T16" fmla="*/ 5622 w 9313"/>
                <a:gd name="T17" fmla="*/ 1593 h 8079"/>
                <a:gd name="T18" fmla="*/ 6428 w 9313"/>
                <a:gd name="T19" fmla="*/ 2233 h 8079"/>
                <a:gd name="T20" fmla="*/ 7068 w 9313"/>
                <a:gd name="T21" fmla="*/ 3058 h 8079"/>
                <a:gd name="T22" fmla="*/ 6428 w 9313"/>
                <a:gd name="T23" fmla="*/ 3698 h 8079"/>
                <a:gd name="T24" fmla="*/ 5615 w 9313"/>
                <a:gd name="T25" fmla="*/ 3058 h 8079"/>
                <a:gd name="T26" fmla="*/ 5014 w 9313"/>
                <a:gd name="T27" fmla="*/ 2233 h 8079"/>
                <a:gd name="T28" fmla="*/ 9283 w 9313"/>
                <a:gd name="T29" fmla="*/ 5778 h 8079"/>
                <a:gd name="T30" fmla="*/ 8297 w 9313"/>
                <a:gd name="T31" fmla="*/ 4588 h 8079"/>
                <a:gd name="T32" fmla="*/ 9103 w 9313"/>
                <a:gd name="T33" fmla="*/ 1055 h 8079"/>
                <a:gd name="T34" fmla="*/ 8630 w 9313"/>
                <a:gd name="T35" fmla="*/ 428 h 8079"/>
                <a:gd name="T36" fmla="*/ 3139 w 9313"/>
                <a:gd name="T37" fmla="*/ 601 h 8079"/>
                <a:gd name="T38" fmla="*/ 3548 w 9313"/>
                <a:gd name="T39" fmla="*/ 4620 h 8079"/>
                <a:gd name="T40" fmla="*/ 2691 w 9313"/>
                <a:gd name="T41" fmla="*/ 4236 h 8079"/>
                <a:gd name="T42" fmla="*/ 1654 w 9313"/>
                <a:gd name="T43" fmla="*/ 287 h 8079"/>
                <a:gd name="T44" fmla="*/ 265 w 9313"/>
                <a:gd name="T45" fmla="*/ 76 h 8079"/>
                <a:gd name="T46" fmla="*/ 457 w 9313"/>
                <a:gd name="T47" fmla="*/ 972 h 8079"/>
                <a:gd name="T48" fmla="*/ 1436 w 9313"/>
                <a:gd name="T49" fmla="*/ 1676 h 8079"/>
                <a:gd name="T50" fmla="*/ 2377 w 9313"/>
                <a:gd name="T51" fmla="*/ 5529 h 8079"/>
                <a:gd name="T52" fmla="*/ 8406 w 9313"/>
                <a:gd name="T53" fmla="*/ 5746 h 8079"/>
                <a:gd name="T54" fmla="*/ 8406 w 9313"/>
                <a:gd name="T55" fmla="*/ 6412 h 8079"/>
                <a:gd name="T56" fmla="*/ 8150 w 9313"/>
                <a:gd name="T57" fmla="*/ 6412 h 8079"/>
                <a:gd name="T58" fmla="*/ 6083 w 9313"/>
                <a:gd name="T59" fmla="*/ 6412 h 8079"/>
                <a:gd name="T60" fmla="*/ 3196 w 9313"/>
                <a:gd name="T61" fmla="*/ 5705 h 8079"/>
                <a:gd name="T62" fmla="*/ 2051 w 9313"/>
                <a:gd name="T63" fmla="*/ 6412 h 8079"/>
                <a:gd name="T64" fmla="*/ 2166 w 9313"/>
                <a:gd name="T65" fmla="*/ 7372 h 8079"/>
                <a:gd name="T66" fmla="*/ 4233 w 9313"/>
                <a:gd name="T67" fmla="*/ 7372 h 8079"/>
                <a:gd name="T68" fmla="*/ 7075 w 9313"/>
                <a:gd name="T69" fmla="*/ 8079 h 8079"/>
                <a:gd name="T70" fmla="*/ 8259 w 9313"/>
                <a:gd name="T71" fmla="*/ 7372 h 8079"/>
                <a:gd name="T72" fmla="*/ 9283 w 9313"/>
                <a:gd name="T73" fmla="*/ 6226 h 8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313" h="8079">
                  <a:moveTo>
                    <a:pt x="7369" y="7372"/>
                  </a:moveTo>
                  <a:cubicBezTo>
                    <a:pt x="7193" y="7491"/>
                    <a:pt x="6962" y="7491"/>
                    <a:pt x="6787" y="7372"/>
                  </a:cubicBezTo>
                  <a:cubicBezTo>
                    <a:pt x="6578" y="7232"/>
                    <a:pt x="6489" y="6970"/>
                    <a:pt x="6569" y="6732"/>
                  </a:cubicBezTo>
                  <a:cubicBezTo>
                    <a:pt x="6628" y="6499"/>
                    <a:pt x="6837" y="6336"/>
                    <a:pt x="7078" y="6336"/>
                  </a:cubicBezTo>
                  <a:cubicBezTo>
                    <a:pt x="7318" y="6336"/>
                    <a:pt x="7528" y="6499"/>
                    <a:pt x="7587" y="6732"/>
                  </a:cubicBezTo>
                  <a:cubicBezTo>
                    <a:pt x="7667" y="6970"/>
                    <a:pt x="7578" y="7232"/>
                    <a:pt x="7369" y="7372"/>
                  </a:cubicBezTo>
                  <a:close/>
                  <a:moveTo>
                    <a:pt x="3491" y="7372"/>
                  </a:moveTo>
                  <a:cubicBezTo>
                    <a:pt x="3315" y="7491"/>
                    <a:pt x="3084" y="7491"/>
                    <a:pt x="2908" y="7372"/>
                  </a:cubicBezTo>
                  <a:cubicBezTo>
                    <a:pt x="2700" y="7232"/>
                    <a:pt x="2611" y="6970"/>
                    <a:pt x="2691" y="6732"/>
                  </a:cubicBezTo>
                  <a:cubicBezTo>
                    <a:pt x="2749" y="6499"/>
                    <a:pt x="2959" y="6336"/>
                    <a:pt x="3199" y="6336"/>
                  </a:cubicBezTo>
                  <a:cubicBezTo>
                    <a:pt x="3440" y="6336"/>
                    <a:pt x="3649" y="6499"/>
                    <a:pt x="3708" y="6732"/>
                  </a:cubicBezTo>
                  <a:cubicBezTo>
                    <a:pt x="3788" y="6970"/>
                    <a:pt x="3699" y="7232"/>
                    <a:pt x="3491" y="7372"/>
                  </a:cubicBezTo>
                  <a:close/>
                  <a:moveTo>
                    <a:pt x="2089" y="6841"/>
                  </a:moveTo>
                  <a:cubicBezTo>
                    <a:pt x="2083" y="6866"/>
                    <a:pt x="2083" y="6892"/>
                    <a:pt x="2089" y="6918"/>
                  </a:cubicBezTo>
                  <a:cubicBezTo>
                    <a:pt x="2085" y="6892"/>
                    <a:pt x="2085" y="6866"/>
                    <a:pt x="2089" y="6841"/>
                  </a:cubicBezTo>
                  <a:close/>
                  <a:moveTo>
                    <a:pt x="5014" y="2233"/>
                  </a:moveTo>
                  <a:lnTo>
                    <a:pt x="5622" y="2233"/>
                  </a:lnTo>
                  <a:lnTo>
                    <a:pt x="5622" y="1593"/>
                  </a:lnTo>
                  <a:lnTo>
                    <a:pt x="6428" y="1593"/>
                  </a:lnTo>
                  <a:lnTo>
                    <a:pt x="6428" y="2233"/>
                  </a:lnTo>
                  <a:lnTo>
                    <a:pt x="7068" y="2233"/>
                  </a:lnTo>
                  <a:lnTo>
                    <a:pt x="7068" y="3058"/>
                  </a:lnTo>
                  <a:lnTo>
                    <a:pt x="6428" y="3058"/>
                  </a:lnTo>
                  <a:lnTo>
                    <a:pt x="6428" y="3698"/>
                  </a:lnTo>
                  <a:lnTo>
                    <a:pt x="5615" y="3698"/>
                  </a:lnTo>
                  <a:lnTo>
                    <a:pt x="5615" y="3058"/>
                  </a:lnTo>
                  <a:lnTo>
                    <a:pt x="5007" y="3058"/>
                  </a:lnTo>
                  <a:lnTo>
                    <a:pt x="5014" y="2233"/>
                  </a:lnTo>
                  <a:close/>
                  <a:moveTo>
                    <a:pt x="9283" y="6233"/>
                  </a:moveTo>
                  <a:lnTo>
                    <a:pt x="9283" y="5778"/>
                  </a:lnTo>
                  <a:cubicBezTo>
                    <a:pt x="9309" y="5447"/>
                    <a:pt x="9195" y="5120"/>
                    <a:pt x="8969" y="4876"/>
                  </a:cubicBezTo>
                  <a:cubicBezTo>
                    <a:pt x="8791" y="4697"/>
                    <a:pt x="8550" y="4594"/>
                    <a:pt x="8297" y="4588"/>
                  </a:cubicBezTo>
                  <a:lnTo>
                    <a:pt x="8220" y="4588"/>
                  </a:lnTo>
                  <a:lnTo>
                    <a:pt x="9103" y="1055"/>
                  </a:lnTo>
                  <a:cubicBezTo>
                    <a:pt x="9141" y="904"/>
                    <a:pt x="9108" y="744"/>
                    <a:pt x="9014" y="620"/>
                  </a:cubicBezTo>
                  <a:cubicBezTo>
                    <a:pt x="8922" y="500"/>
                    <a:pt x="8781" y="429"/>
                    <a:pt x="8630" y="428"/>
                  </a:cubicBezTo>
                  <a:lnTo>
                    <a:pt x="3510" y="428"/>
                  </a:lnTo>
                  <a:cubicBezTo>
                    <a:pt x="3366" y="427"/>
                    <a:pt x="3230" y="491"/>
                    <a:pt x="3139" y="601"/>
                  </a:cubicBezTo>
                  <a:cubicBezTo>
                    <a:pt x="3037" y="721"/>
                    <a:pt x="2997" y="882"/>
                    <a:pt x="3030" y="1036"/>
                  </a:cubicBezTo>
                  <a:lnTo>
                    <a:pt x="3548" y="4620"/>
                  </a:lnTo>
                  <a:lnTo>
                    <a:pt x="3145" y="4620"/>
                  </a:lnTo>
                  <a:cubicBezTo>
                    <a:pt x="2921" y="4617"/>
                    <a:pt x="2730" y="4456"/>
                    <a:pt x="2691" y="4236"/>
                  </a:cubicBezTo>
                  <a:lnTo>
                    <a:pt x="2230" y="927"/>
                  </a:lnTo>
                  <a:cubicBezTo>
                    <a:pt x="2188" y="615"/>
                    <a:pt x="1960" y="361"/>
                    <a:pt x="1654" y="287"/>
                  </a:cubicBezTo>
                  <a:lnTo>
                    <a:pt x="566" y="25"/>
                  </a:lnTo>
                  <a:cubicBezTo>
                    <a:pt x="463" y="0"/>
                    <a:pt x="354" y="19"/>
                    <a:pt x="265" y="76"/>
                  </a:cubicBezTo>
                  <a:cubicBezTo>
                    <a:pt x="174" y="134"/>
                    <a:pt x="109" y="226"/>
                    <a:pt x="86" y="332"/>
                  </a:cubicBezTo>
                  <a:cubicBezTo>
                    <a:pt x="0" y="613"/>
                    <a:pt x="171" y="907"/>
                    <a:pt x="457" y="972"/>
                  </a:cubicBezTo>
                  <a:lnTo>
                    <a:pt x="860" y="1036"/>
                  </a:lnTo>
                  <a:cubicBezTo>
                    <a:pt x="1165" y="1112"/>
                    <a:pt x="1393" y="1365"/>
                    <a:pt x="1436" y="1676"/>
                  </a:cubicBezTo>
                  <a:lnTo>
                    <a:pt x="1923" y="5126"/>
                  </a:lnTo>
                  <a:cubicBezTo>
                    <a:pt x="1951" y="5355"/>
                    <a:pt x="2146" y="5527"/>
                    <a:pt x="2377" y="5529"/>
                  </a:cubicBezTo>
                  <a:lnTo>
                    <a:pt x="8355" y="5529"/>
                  </a:lnTo>
                  <a:cubicBezTo>
                    <a:pt x="8396" y="5593"/>
                    <a:pt x="8414" y="5670"/>
                    <a:pt x="8406" y="5746"/>
                  </a:cubicBezTo>
                  <a:lnTo>
                    <a:pt x="8406" y="6258"/>
                  </a:lnTo>
                  <a:cubicBezTo>
                    <a:pt x="8420" y="6309"/>
                    <a:pt x="8420" y="6362"/>
                    <a:pt x="8406" y="6412"/>
                  </a:cubicBezTo>
                  <a:cubicBezTo>
                    <a:pt x="8370" y="6423"/>
                    <a:pt x="8332" y="6423"/>
                    <a:pt x="8297" y="6412"/>
                  </a:cubicBezTo>
                  <a:lnTo>
                    <a:pt x="8150" y="6412"/>
                  </a:lnTo>
                  <a:cubicBezTo>
                    <a:pt x="7980" y="5990"/>
                    <a:pt x="7571" y="5713"/>
                    <a:pt x="7116" y="5713"/>
                  </a:cubicBezTo>
                  <a:cubicBezTo>
                    <a:pt x="6661" y="5713"/>
                    <a:pt x="6252" y="5990"/>
                    <a:pt x="6083" y="6412"/>
                  </a:cubicBezTo>
                  <a:lnTo>
                    <a:pt x="4233" y="6412"/>
                  </a:lnTo>
                  <a:cubicBezTo>
                    <a:pt x="4066" y="5985"/>
                    <a:pt x="3654" y="5705"/>
                    <a:pt x="3196" y="5705"/>
                  </a:cubicBezTo>
                  <a:cubicBezTo>
                    <a:pt x="2738" y="5705"/>
                    <a:pt x="2327" y="5985"/>
                    <a:pt x="2159" y="6412"/>
                  </a:cubicBezTo>
                  <a:lnTo>
                    <a:pt x="2051" y="6412"/>
                  </a:lnTo>
                  <a:lnTo>
                    <a:pt x="2051" y="7372"/>
                  </a:lnTo>
                  <a:lnTo>
                    <a:pt x="2166" y="7372"/>
                  </a:lnTo>
                  <a:cubicBezTo>
                    <a:pt x="2335" y="7794"/>
                    <a:pt x="2744" y="8071"/>
                    <a:pt x="3199" y="8071"/>
                  </a:cubicBezTo>
                  <a:cubicBezTo>
                    <a:pt x="3654" y="8071"/>
                    <a:pt x="4064" y="7794"/>
                    <a:pt x="4233" y="7372"/>
                  </a:cubicBezTo>
                  <a:lnTo>
                    <a:pt x="6038" y="7372"/>
                  </a:lnTo>
                  <a:cubicBezTo>
                    <a:pt x="6205" y="7799"/>
                    <a:pt x="6616" y="8079"/>
                    <a:pt x="7075" y="8079"/>
                  </a:cubicBezTo>
                  <a:cubicBezTo>
                    <a:pt x="7533" y="8079"/>
                    <a:pt x="7944" y="7799"/>
                    <a:pt x="8111" y="7372"/>
                  </a:cubicBezTo>
                  <a:lnTo>
                    <a:pt x="8259" y="7372"/>
                  </a:lnTo>
                  <a:cubicBezTo>
                    <a:pt x="8550" y="7386"/>
                    <a:pt x="8831" y="7268"/>
                    <a:pt x="9027" y="7052"/>
                  </a:cubicBezTo>
                  <a:cubicBezTo>
                    <a:pt x="9220" y="6823"/>
                    <a:pt x="9313" y="6525"/>
                    <a:pt x="9283" y="6226"/>
                  </a:cubicBezTo>
                  <a:lnTo>
                    <a:pt x="9283" y="623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262" y="6162"/>
              <a:ext cx="3425" cy="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5360E8"/>
                  </a:solidFill>
                  <a:latin typeface="+mj-ea"/>
                  <a:ea typeface="+mj-ea"/>
                  <a:sym typeface="+mn-ea"/>
                </a:rPr>
                <a:t>辅助检查</a:t>
              </a:r>
              <a:endParaRPr lang="en-US" altLang="zh-CN" sz="2000" b="1" dirty="0">
                <a:solidFill>
                  <a:srgbClr val="5360E8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29" y="6179"/>
              <a:ext cx="2365" cy="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5360E8"/>
                  </a:solidFill>
                  <a:latin typeface="+mj-ea"/>
                  <a:ea typeface="+mj-ea"/>
                  <a:sym typeface="+mn-ea"/>
                </a:rPr>
                <a:t>病史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2051" y="6183"/>
              <a:ext cx="2365" cy="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5360E8"/>
                  </a:solidFill>
                  <a:latin typeface="+mj-ea"/>
                  <a:ea typeface="+mj-ea"/>
                  <a:sym typeface="+mn-ea"/>
                </a:rPr>
                <a:t>讨论与思考</a:t>
              </a:r>
              <a:endParaRPr lang="en-US" altLang="zh-CN" sz="2000" b="1" dirty="0">
                <a:solidFill>
                  <a:srgbClr val="5360E8"/>
                </a:solidFill>
                <a:latin typeface="+mj-ea"/>
                <a:ea typeface="+mj-ea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5" y="110121"/>
            <a:ext cx="2228850" cy="1695450"/>
          </a:xfrm>
          <a:prstGeom prst="rect">
            <a:avLst/>
          </a:prstGeom>
        </p:spPr>
      </p:pic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659310" y="1315304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0585" y="1847850"/>
            <a:ext cx="4838065" cy="3735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870585" y="2072640"/>
            <a:ext cx="4545965" cy="23609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骨髓活检提示：粒红两系造血基本良好，巨核细胞增生减低，未见明显原始细胞增生情况</a:t>
            </a:r>
            <a:r>
              <a:rPr lang="zh-CN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16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住院期间予丙种球蛋白25mg*4d、特比澳针及输血小板，海曲泊帕3片口服qd口服，</a:t>
            </a:r>
            <a:r>
              <a:rPr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复查血小板43x109/L出院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87940" y="312420"/>
            <a:ext cx="1882775" cy="44704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图片 7" descr="电脑屏幕的照片上有文字&#10;&#10;中度可信度描述已自动生成">
            <a:extLst>
              <a:ext uri="{FF2B5EF4-FFF2-40B4-BE49-F238E27FC236}">
                <a16:creationId xmlns:a16="http://schemas.microsoft.com/office/drawing/2014/main" id="{3A6FB5FD-87A8-546B-F8AB-6EDF9167A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34" y="148570"/>
            <a:ext cx="4103308" cy="66697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659310" y="1315304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166" y="148570"/>
            <a:ext cx="2231329" cy="1641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097" y="3035762"/>
            <a:ext cx="1366787" cy="35774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66190" y="1662430"/>
            <a:ext cx="8496300" cy="434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770380" y="2767330"/>
            <a:ext cx="7309485" cy="26650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出院后门诊复查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血小板进行性下降至4*109/l</a:t>
            </a:r>
            <a:r>
              <a:rPr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，拟“免疫性血小板减少”入院治疗，予海曲泊帕3片qd口服升血小板，输血小板支持治疗</a:t>
            </a:r>
            <a:r>
              <a:rPr 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5" name="图片 4" descr="微信图片_202112160933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659310" y="1315304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pic>
        <p:nvPicPr>
          <p:cNvPr id="5" name="图片 4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" y="2072640"/>
            <a:ext cx="4725670" cy="3796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00" y="1847850"/>
            <a:ext cx="4610735" cy="42570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659310" y="1315304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pic>
        <p:nvPicPr>
          <p:cNvPr id="5" name="图片 4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48055" y="2072640"/>
            <a:ext cx="4933315" cy="3680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9045" y="2072640"/>
            <a:ext cx="5171440" cy="35960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5235" y="3837940"/>
            <a:ext cx="8644890" cy="248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zh-CN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下一步治疗策略？</a:t>
            </a: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659310" y="1315304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097" y="3035762"/>
            <a:ext cx="1366787" cy="35774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75715" y="1313815"/>
            <a:ext cx="8644255" cy="2300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457325" y="1632585"/>
            <a:ext cx="8382000" cy="20478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出院后门诊复查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血小板进行性下降至4*109/l</a:t>
            </a:r>
            <a:r>
              <a:rPr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，拟“免疫性血小板减少”</a:t>
            </a:r>
            <a:r>
              <a:rPr lang="zh-CN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收入我院</a:t>
            </a:r>
            <a:r>
              <a:rPr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治疗，</a:t>
            </a:r>
            <a:r>
              <a:rPr lang="zh-CN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</a:t>
            </a:r>
            <a:r>
              <a:rPr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予海曲泊帕3片qd口服升血小板，输血小板支持治疗</a:t>
            </a:r>
            <a:r>
              <a:rPr lang="zh-CN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7" y="3406817"/>
            <a:ext cx="530398" cy="530398"/>
          </a:xfrm>
          <a:prstGeom prst="rect">
            <a:avLst/>
          </a:prstGeom>
        </p:spPr>
      </p:pic>
      <p:pic>
        <p:nvPicPr>
          <p:cNvPr id="5" name="图片 4" descr="微信图片_202112160933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1981200" y="163513"/>
            <a:ext cx="8229600" cy="744537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难治性</a:t>
            </a:r>
            <a:r>
              <a:rPr lang="en-US" altLang="zh-CN" dirty="0"/>
              <a:t>ITP</a:t>
            </a:r>
            <a:endParaRPr lang="zh-CN" altLang="en-US" dirty="0"/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>
          <a:xfrm>
            <a:off x="1981200" y="1046163"/>
            <a:ext cx="8229600" cy="2189162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 </a:t>
            </a:r>
            <a:r>
              <a:rPr lang="en-US" altLang="zh-CN" dirty="0"/>
              <a:t>1. </a:t>
            </a:r>
            <a:r>
              <a:rPr lang="zh-CN" altLang="en-US" dirty="0"/>
              <a:t>除外了其他引起血小板减少症的原因，确诊为</a:t>
            </a:r>
            <a:r>
              <a:rPr lang="en-US" altLang="zh-CN" dirty="0"/>
              <a:t>ITP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2. </a:t>
            </a:r>
            <a:r>
              <a:rPr lang="zh-CN" altLang="en-US" dirty="0"/>
              <a:t>脾切除术后无效或者复发，</a:t>
            </a:r>
            <a:endParaRPr lang="en-US" altLang="zh-CN" dirty="0"/>
          </a:p>
          <a:p>
            <a:r>
              <a:rPr lang="en-US" altLang="zh-CN" dirty="0"/>
              <a:t> 3.</a:t>
            </a:r>
            <a:r>
              <a:rPr lang="zh-CN" altLang="en-US" dirty="0"/>
              <a:t>仍需要治疗以降低出血的危险，</a:t>
            </a:r>
            <a:endParaRPr lang="en-US" altLang="zh-CN" dirty="0"/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6451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3417888"/>
            <a:ext cx="7056438" cy="23939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4517" name="直接连接符 3"/>
          <p:cNvCxnSpPr/>
          <p:nvPr/>
        </p:nvCxnSpPr>
        <p:spPr>
          <a:xfrm>
            <a:off x="2782888" y="4724400"/>
            <a:ext cx="4681537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451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025" y="5018088"/>
            <a:ext cx="4700588" cy="30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5340350" y="836613"/>
            <a:ext cx="5329238" cy="1930400"/>
          </a:xfrm>
        </p:spPr>
        <p:txBody>
          <a:bodyPr vert="horz" wrap="square" lIns="91440" tIns="45720" rIns="91440" bIns="45720" anchor="ctr" anchorCtr="0"/>
          <a:lstStyle/>
          <a:p>
            <a:pPr algn="l"/>
            <a:r>
              <a:rPr lang="en-US" altLang="zh-CN" sz="2000" dirty="0"/>
              <a:t>1.</a:t>
            </a:r>
            <a:r>
              <a:rPr lang="zh-CN" altLang="en-US" sz="2000" dirty="0"/>
              <a:t>脾切除术最好在诊断后</a:t>
            </a:r>
            <a:r>
              <a:rPr lang="en-US" altLang="zh-CN" sz="2000" dirty="0"/>
              <a:t>12-24</a:t>
            </a:r>
            <a:r>
              <a:rPr lang="zh-CN" altLang="en-US" sz="2000" dirty="0"/>
              <a:t>个月进行</a:t>
            </a:r>
            <a:br>
              <a:rPr lang="en-US" altLang="zh-CN" sz="2000" dirty="0"/>
            </a:br>
            <a:r>
              <a:rPr lang="en-US" altLang="zh-CN" sz="2000" dirty="0"/>
              <a:t>2.</a:t>
            </a:r>
            <a:r>
              <a:rPr lang="zh-CN" altLang="en-US" sz="2000" dirty="0"/>
              <a:t>如可能最好行铟同位素检查</a:t>
            </a:r>
            <a:br>
              <a:rPr lang="en-US" altLang="zh-CN" sz="2000" dirty="0"/>
            </a:br>
            <a:r>
              <a:rPr lang="en-US" altLang="zh-CN" sz="2000" dirty="0"/>
              <a:t>3.</a:t>
            </a:r>
            <a:r>
              <a:rPr lang="zh-CN" altLang="en-US" sz="2000" dirty="0"/>
              <a:t>有经验的外科医生手术，腹腔镜下手术与开   </a:t>
            </a:r>
            <a:br>
              <a:rPr lang="en-US" altLang="zh-CN" sz="2000" dirty="0"/>
            </a:br>
            <a:r>
              <a:rPr lang="en-US" altLang="zh-CN" sz="2000" dirty="0"/>
              <a:t>   </a:t>
            </a:r>
            <a:r>
              <a:rPr lang="zh-CN" altLang="en-US" sz="2000" dirty="0"/>
              <a:t>腹手术一样有效</a:t>
            </a:r>
            <a:br>
              <a:rPr lang="en-US" altLang="zh-CN" sz="2000" dirty="0"/>
            </a:br>
            <a:r>
              <a:rPr lang="en-US" altLang="zh-CN" sz="2000" dirty="0"/>
              <a:t>4.</a:t>
            </a:r>
            <a:r>
              <a:rPr lang="zh-CN" altLang="en-US" sz="2000" dirty="0"/>
              <a:t>注意感染并发症的预防和术后血栓的预防</a:t>
            </a:r>
          </a:p>
        </p:txBody>
      </p:sp>
      <p:pic>
        <p:nvPicPr>
          <p:cNvPr id="63491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34963" y="87313"/>
            <a:ext cx="4875212" cy="5857875"/>
          </a:xfrm>
        </p:spPr>
      </p:pic>
      <p:pic>
        <p:nvPicPr>
          <p:cNvPr id="6349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5792788"/>
            <a:ext cx="5457825" cy="30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ASH Treatment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925" y="6367463"/>
            <a:ext cx="271621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sz="1200" kern="1200" cap="none" spc="0" normalizeH="0" baseline="0" noProof="0" dirty="0">
                <a:solidFill>
                  <a:srgbClr val="455560"/>
                </a:solidFill>
                <a:latin typeface="Calibri" panose="020F0502020204030204" charset="0"/>
                <a:ea typeface="+mn-ea"/>
                <a:cs typeface="Calibri" panose="020F0502020204030204" charset="0"/>
              </a:rPr>
              <a:t>Neunert. Blood Advances. 2019;3:3829.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025" y="5832475"/>
            <a:ext cx="4013200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sz="1400" kern="1200" cap="none" spc="0" normalizeH="0" baseline="0" noProof="0" dirty="0">
                <a:solidFill>
                  <a:srgbClr val="000000"/>
                </a:solidFill>
                <a:latin typeface="Calibri" panose="020F0502020204030204" charset="0"/>
                <a:ea typeface="+mn-ea"/>
                <a:cs typeface="Calibri" panose="020F0502020204030204" charset="0"/>
              </a:rPr>
              <a:t>Durable response: platelet count ≥ 30 x 10</a:t>
            </a:r>
            <a:r>
              <a:rPr kumimoji="0" lang="en-US" sz="1400" kern="1200" cap="none" spc="0" normalizeH="0" baseline="30000" noProof="0" dirty="0">
                <a:solidFill>
                  <a:srgbClr val="000000"/>
                </a:solidFill>
                <a:latin typeface="Calibri" panose="020F0502020204030204" charset="0"/>
                <a:ea typeface="+mn-ea"/>
                <a:cs typeface="Calibri" panose="020F0502020204030204" charset="0"/>
              </a:rPr>
              <a:t>9</a:t>
            </a:r>
            <a:r>
              <a:rPr kumimoji="0" lang="en-US" sz="1400" kern="1200" cap="none" spc="0" normalizeH="0" baseline="0" noProof="0" dirty="0">
                <a:solidFill>
                  <a:srgbClr val="000000"/>
                </a:solidFill>
                <a:latin typeface="Calibri" panose="020F0502020204030204" charset="0"/>
                <a:ea typeface="+mn-ea"/>
                <a:cs typeface="Calibri" panose="020F0502020204030204" charset="0"/>
              </a:rPr>
              <a:t>/L and at </a:t>
            </a:r>
            <a:br>
              <a:rPr kumimoji="0" lang="en-US" sz="1400" kern="1200" cap="none" spc="0" normalizeH="0" baseline="0" noProof="0" dirty="0">
                <a:solidFill>
                  <a:srgbClr val="000000"/>
                </a:solidFill>
                <a:latin typeface="Calibri" panose="020F0502020204030204" charset="0"/>
                <a:ea typeface="+mn-ea"/>
                <a:cs typeface="Calibri" panose="020F0502020204030204" charset="0"/>
              </a:rPr>
            </a:br>
            <a:r>
              <a:rPr kumimoji="0" lang="en-US" sz="1400" kern="1200" cap="none" spc="0" normalizeH="0" baseline="0" noProof="0" dirty="0">
                <a:solidFill>
                  <a:srgbClr val="000000"/>
                </a:solidFill>
                <a:latin typeface="Calibri" panose="020F0502020204030204" charset="0"/>
                <a:ea typeface="+mn-ea"/>
                <a:cs typeface="Calibri" panose="020F0502020204030204" charset="0"/>
              </a:rPr>
              <a:t>least doubling of the baseline count at 6 mos.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32225" y="1543050"/>
            <a:ext cx="4110038" cy="482600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Adult with ITP &gt; 3 mos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Dependent on or unresponsive to corticosteroids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305050" y="2244725"/>
            <a:ext cx="1206500" cy="231775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3-12 months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140700" y="2236788"/>
            <a:ext cx="1206500" cy="231775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&gt; 12 months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852988" y="2235200"/>
            <a:ext cx="2062163" cy="241300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Assess duration of ITP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68388" y="2603500"/>
            <a:ext cx="3679825" cy="431800"/>
          </a:xfrm>
          <a:prstGeom prst="rect">
            <a:avLst/>
          </a:prstGeom>
          <a:solidFill>
            <a:schemeClr val="accent3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Primary treatment options: rituximab, TPO-RA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366838" y="3176588"/>
            <a:ext cx="3022600" cy="277813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Assess patient values and preferences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29475" y="3159125"/>
            <a:ext cx="3024188" cy="277813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Assess patient values and preferences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737350" y="2616200"/>
            <a:ext cx="3997325" cy="431800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Primary treatment options: rituximab, splenectomy, TPO-RA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95300" y="3702050"/>
            <a:ext cx="2257425" cy="387350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achieving durable response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963863" y="3683000"/>
            <a:ext cx="2262188" cy="401638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avoiding long-term medication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035050" y="4279900"/>
            <a:ext cx="1176338" cy="254000"/>
          </a:xfrm>
          <a:prstGeom prst="rect">
            <a:avLst/>
          </a:prstGeom>
          <a:solidFill>
            <a:schemeClr val="accent3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TPO-RA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506788" y="4275138"/>
            <a:ext cx="1176338" cy="254000"/>
          </a:xfrm>
          <a:prstGeom prst="rect">
            <a:avLst/>
          </a:prstGeom>
          <a:solidFill>
            <a:schemeClr val="accent3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Rituximab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9877425" y="3616325"/>
            <a:ext cx="1866900" cy="534988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a high value on avoiding surgery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537200" y="3609975"/>
            <a:ext cx="2054225" cy="536575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achieving durable response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640638" y="3605213"/>
            <a:ext cx="2187575" cy="542925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avoiding long-term medication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508625" y="4254500"/>
            <a:ext cx="1771650" cy="495300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Treatment options: splenectomy, TPO-RA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7693025" y="4254500"/>
            <a:ext cx="1946275" cy="520700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Treatment options: rituximab, splenectomy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9963150" y="4254500"/>
            <a:ext cx="1695450" cy="488950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Treatment options: rituximab, TPO-RA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410200" y="4941888"/>
            <a:ext cx="969963" cy="847725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avoiding surgery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426200" y="4953000"/>
            <a:ext cx="1038225" cy="846138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avoiding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long-term medication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575550" y="4946650"/>
            <a:ext cx="971550" cy="842963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avoiding surgery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610600" y="4951413"/>
            <a:ext cx="1074738" cy="838200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achieving durable response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9701213" y="4926013"/>
            <a:ext cx="1033463" cy="863600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achieving durable response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0756900" y="4937125"/>
            <a:ext cx="1004888" cy="854075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Patient places high value on avoiding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long-term medication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5360988" y="5894388"/>
            <a:ext cx="971550" cy="230188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TPO-RA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378575" y="5894388"/>
            <a:ext cx="1147763" cy="230188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Splenectomy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7599363" y="5900738"/>
            <a:ext cx="969963" cy="227013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Rituximab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8567738" y="5894388"/>
            <a:ext cx="1185863" cy="233363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Splenectomy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9775825" y="5894388"/>
            <a:ext cx="944563" cy="230188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TPO-RA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0734675" y="5894388"/>
            <a:ext cx="1004888" cy="230188"/>
          </a:xfrm>
          <a:prstGeom prst="rect">
            <a:avLst/>
          </a:prstGeom>
          <a:solidFill>
            <a:schemeClr val="accent1"/>
          </a:solidFill>
          <a:ln w="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5873"/>
              </a:buClr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Rituximab</a:t>
            </a:r>
          </a:p>
        </p:txBody>
      </p:sp>
      <p:cxnSp>
        <p:nvCxnSpPr>
          <p:cNvPr id="66595" name="Straight Arrow Connector 39"/>
          <p:cNvCxnSpPr/>
          <p:nvPr/>
        </p:nvCxnSpPr>
        <p:spPr>
          <a:xfrm flipH="1">
            <a:off x="5883275" y="2035175"/>
            <a:ext cx="0" cy="190500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596" name="Straight Arrow Connector 51"/>
          <p:cNvCxnSpPr>
            <a:stCxn id="12" idx="3"/>
            <a:endCxn id="11" idx="1"/>
          </p:cNvCxnSpPr>
          <p:nvPr/>
        </p:nvCxnSpPr>
        <p:spPr>
          <a:xfrm flipV="1">
            <a:off x="6915150" y="2352675"/>
            <a:ext cx="1225550" cy="3175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597" name="Straight Arrow Connector 53"/>
          <p:cNvCxnSpPr>
            <a:stCxn id="12" idx="1"/>
            <a:endCxn id="10" idx="3"/>
          </p:cNvCxnSpPr>
          <p:nvPr/>
        </p:nvCxnSpPr>
        <p:spPr>
          <a:xfrm flipH="1">
            <a:off x="3511550" y="2355850"/>
            <a:ext cx="1341438" cy="4763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598" name="Straight Arrow Connector 54"/>
          <p:cNvCxnSpPr>
            <a:endCxn id="13" idx="0"/>
          </p:cNvCxnSpPr>
          <p:nvPr/>
        </p:nvCxnSpPr>
        <p:spPr>
          <a:xfrm flipH="1">
            <a:off x="2908300" y="2473325"/>
            <a:ext cx="1588" cy="130175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599" name="Straight Arrow Connector 56"/>
          <p:cNvCxnSpPr>
            <a:stCxn id="11" idx="2"/>
          </p:cNvCxnSpPr>
          <p:nvPr/>
        </p:nvCxnSpPr>
        <p:spPr>
          <a:xfrm flipH="1">
            <a:off x="8742363" y="2468563"/>
            <a:ext cx="1587" cy="142875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00" name="Straight Arrow Connector 57"/>
          <p:cNvCxnSpPr/>
          <p:nvPr/>
        </p:nvCxnSpPr>
        <p:spPr>
          <a:xfrm flipH="1">
            <a:off x="2906713" y="3040063"/>
            <a:ext cx="1587" cy="130175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01" name="Straight Arrow Connector 59"/>
          <p:cNvCxnSpPr/>
          <p:nvPr/>
        </p:nvCxnSpPr>
        <p:spPr>
          <a:xfrm flipH="1">
            <a:off x="8742363" y="3043238"/>
            <a:ext cx="0" cy="130175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61" name="Freeform: Shape 60"/>
          <p:cNvSpPr/>
          <p:nvPr/>
        </p:nvSpPr>
        <p:spPr bwMode="auto">
          <a:xfrm>
            <a:off x="1616075" y="3457575"/>
            <a:ext cx="1266825" cy="244475"/>
          </a:xfrm>
          <a:custGeom>
            <a:avLst/>
            <a:gdLst>
              <a:gd name="connsiteX0" fmla="*/ 1346521 w 1346521"/>
              <a:gd name="connsiteY0" fmla="*/ 0 h 200628"/>
              <a:gd name="connsiteX1" fmla="*/ 1346521 w 1346521"/>
              <a:gd name="connsiteY1" fmla="*/ 81023 h 200628"/>
              <a:gd name="connsiteX2" fmla="*/ 0 w 1346521"/>
              <a:gd name="connsiteY2" fmla="*/ 81023 h 200628"/>
              <a:gd name="connsiteX3" fmla="*/ 0 w 1346521"/>
              <a:gd name="connsiteY3" fmla="*/ 200628 h 20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521" h="200628">
                <a:moveTo>
                  <a:pt x="1346521" y="0"/>
                </a:moveTo>
                <a:lnTo>
                  <a:pt x="1346521" y="81023"/>
                </a:lnTo>
                <a:lnTo>
                  <a:pt x="0" y="81023"/>
                </a:lnTo>
                <a:lnTo>
                  <a:pt x="0" y="200628"/>
                </a:lnTo>
              </a:path>
            </a:pathLst>
          </a:custGeom>
          <a:noFill/>
          <a:ln w="28575">
            <a:solidFill>
              <a:schemeClr val="bg1"/>
            </a:solidFill>
            <a:miter lim="800000"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 w="285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Freeform: Shape 61"/>
          <p:cNvSpPr/>
          <p:nvPr/>
        </p:nvSpPr>
        <p:spPr bwMode="auto">
          <a:xfrm>
            <a:off x="2878138" y="3557588"/>
            <a:ext cx="1265238" cy="179388"/>
          </a:xfrm>
          <a:custGeom>
            <a:avLst/>
            <a:gdLst>
              <a:gd name="connsiteX0" fmla="*/ 0 w 1396678"/>
              <a:gd name="connsiteY0" fmla="*/ 0 h 177479"/>
              <a:gd name="connsiteX1" fmla="*/ 1392820 w 1396678"/>
              <a:gd name="connsiteY1" fmla="*/ 0 h 177479"/>
              <a:gd name="connsiteX2" fmla="*/ 1392820 w 1396678"/>
              <a:gd name="connsiteY2" fmla="*/ 177479 h 177479"/>
              <a:gd name="connsiteX3" fmla="*/ 1388962 w 1396678"/>
              <a:gd name="connsiteY3" fmla="*/ 142755 h 177479"/>
              <a:gd name="connsiteX4" fmla="*/ 1381246 w 1396678"/>
              <a:gd name="connsiteY4" fmla="*/ 123463 h 177479"/>
              <a:gd name="connsiteX5" fmla="*/ 1396678 w 1396678"/>
              <a:gd name="connsiteY5" fmla="*/ 123463 h 17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6678" h="177479">
                <a:moveTo>
                  <a:pt x="0" y="0"/>
                </a:moveTo>
                <a:lnTo>
                  <a:pt x="1392820" y="0"/>
                </a:lnTo>
                <a:lnTo>
                  <a:pt x="1392820" y="177479"/>
                </a:lnTo>
                <a:cubicBezTo>
                  <a:pt x="1391534" y="165904"/>
                  <a:pt x="1392026" y="153991"/>
                  <a:pt x="1388962" y="142755"/>
                </a:cubicBezTo>
                <a:cubicBezTo>
                  <a:pt x="1378518" y="104457"/>
                  <a:pt x="1381246" y="168218"/>
                  <a:pt x="1381246" y="123463"/>
                </a:cubicBezTo>
                <a:lnTo>
                  <a:pt x="1396678" y="123463"/>
                </a:lnTo>
              </a:path>
            </a:pathLst>
          </a:custGeom>
          <a:noFill/>
          <a:ln w="28575">
            <a:solidFill>
              <a:schemeClr val="bg1"/>
            </a:solidFill>
            <a:miter lim="800000"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6604" name="Straight Arrow Connector 62"/>
          <p:cNvCxnSpPr>
            <a:stCxn id="17" idx="2"/>
          </p:cNvCxnSpPr>
          <p:nvPr/>
        </p:nvCxnSpPr>
        <p:spPr>
          <a:xfrm flipH="1">
            <a:off x="1622425" y="4089400"/>
            <a:ext cx="1588" cy="196850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05" name="Straight Arrow Connector 65"/>
          <p:cNvCxnSpPr/>
          <p:nvPr/>
        </p:nvCxnSpPr>
        <p:spPr>
          <a:xfrm flipH="1">
            <a:off x="4144963" y="4095750"/>
            <a:ext cx="1587" cy="196850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06" name="Straight Arrow Connector 66"/>
          <p:cNvCxnSpPr/>
          <p:nvPr/>
        </p:nvCxnSpPr>
        <p:spPr>
          <a:xfrm>
            <a:off x="8742363" y="3438525"/>
            <a:ext cx="0" cy="171450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0" name="Freeform: Shape 69"/>
          <p:cNvSpPr/>
          <p:nvPr/>
        </p:nvSpPr>
        <p:spPr bwMode="auto">
          <a:xfrm>
            <a:off x="6370638" y="3495675"/>
            <a:ext cx="2646363" cy="120650"/>
          </a:xfrm>
          <a:custGeom>
            <a:avLst/>
            <a:gdLst>
              <a:gd name="connsiteX0" fmla="*/ 2530997 w 2530997"/>
              <a:gd name="connsiteY0" fmla="*/ 0 h 104173"/>
              <a:gd name="connsiteX1" fmla="*/ 0 w 2530997"/>
              <a:gd name="connsiteY1" fmla="*/ 0 h 104173"/>
              <a:gd name="connsiteX2" fmla="*/ 0 w 2530997"/>
              <a:gd name="connsiteY2" fmla="*/ 104173 h 104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0997" h="104173">
                <a:moveTo>
                  <a:pt x="2530997" y="0"/>
                </a:moveTo>
                <a:lnTo>
                  <a:pt x="0" y="0"/>
                </a:lnTo>
                <a:lnTo>
                  <a:pt x="0" y="104173"/>
                </a:lnTo>
              </a:path>
            </a:pathLst>
          </a:custGeom>
          <a:noFill/>
          <a:ln w="28575">
            <a:solidFill>
              <a:schemeClr val="bg1"/>
            </a:solidFill>
            <a:miter lim="800000"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" name="Freeform: Shape 70"/>
          <p:cNvSpPr/>
          <p:nvPr/>
        </p:nvSpPr>
        <p:spPr bwMode="auto">
          <a:xfrm>
            <a:off x="8740775" y="3495675"/>
            <a:ext cx="2054225" cy="128588"/>
          </a:xfrm>
          <a:custGeom>
            <a:avLst/>
            <a:gdLst>
              <a:gd name="connsiteX0" fmla="*/ 0 w 1851949"/>
              <a:gd name="connsiteY0" fmla="*/ 0 h 104172"/>
              <a:gd name="connsiteX1" fmla="*/ 1851949 w 1851949"/>
              <a:gd name="connsiteY1" fmla="*/ 0 h 104172"/>
              <a:gd name="connsiteX2" fmla="*/ 1851949 w 1851949"/>
              <a:gd name="connsiteY2" fmla="*/ 104172 h 10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1949" h="104172">
                <a:moveTo>
                  <a:pt x="0" y="0"/>
                </a:moveTo>
                <a:lnTo>
                  <a:pt x="1851949" y="0"/>
                </a:lnTo>
                <a:lnTo>
                  <a:pt x="1851949" y="104172"/>
                </a:lnTo>
              </a:path>
            </a:pathLst>
          </a:custGeom>
          <a:noFill/>
          <a:ln w="28575">
            <a:solidFill>
              <a:schemeClr val="bg1"/>
            </a:solidFill>
            <a:miter lim="800000"/>
            <a:headEnd type="none" w="med" len="med"/>
            <a:tailEnd type="triangle" w="med" len="med"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6609" name="Straight Arrow Connector 74"/>
          <p:cNvCxnSpPr/>
          <p:nvPr/>
        </p:nvCxnSpPr>
        <p:spPr>
          <a:xfrm flipH="1">
            <a:off x="6378575" y="4121150"/>
            <a:ext cx="1588" cy="131763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10" name="Straight Arrow Connector 75"/>
          <p:cNvCxnSpPr/>
          <p:nvPr/>
        </p:nvCxnSpPr>
        <p:spPr>
          <a:xfrm flipH="1">
            <a:off x="8742363" y="4143375"/>
            <a:ext cx="0" cy="130175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11" name="Straight Arrow Connector 76"/>
          <p:cNvCxnSpPr/>
          <p:nvPr/>
        </p:nvCxnSpPr>
        <p:spPr>
          <a:xfrm flipH="1">
            <a:off x="10810875" y="4103688"/>
            <a:ext cx="1588" cy="130175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grpSp>
        <p:nvGrpSpPr>
          <p:cNvPr id="66612" name="Group 81"/>
          <p:cNvGrpSpPr/>
          <p:nvPr/>
        </p:nvGrpSpPr>
        <p:grpSpPr>
          <a:xfrm>
            <a:off x="5832475" y="4749800"/>
            <a:ext cx="1154113" cy="254000"/>
            <a:chOff x="5305457" y="4804660"/>
            <a:chExt cx="2527621" cy="301279"/>
          </a:xfrm>
        </p:grpSpPr>
        <p:sp>
          <p:nvSpPr>
            <p:cNvPr id="80" name="Freeform: Shape 79"/>
            <p:cNvSpPr/>
            <p:nvPr/>
          </p:nvSpPr>
          <p:spPr bwMode="auto">
            <a:xfrm>
              <a:off x="5305457" y="4804660"/>
              <a:ext cx="1265548" cy="244789"/>
            </a:xfrm>
            <a:custGeom>
              <a:avLst/>
              <a:gdLst>
                <a:gd name="connsiteX0" fmla="*/ 1346521 w 1346521"/>
                <a:gd name="connsiteY0" fmla="*/ 0 h 200628"/>
                <a:gd name="connsiteX1" fmla="*/ 1346521 w 1346521"/>
                <a:gd name="connsiteY1" fmla="*/ 81023 h 200628"/>
                <a:gd name="connsiteX2" fmla="*/ 0 w 1346521"/>
                <a:gd name="connsiteY2" fmla="*/ 81023 h 200628"/>
                <a:gd name="connsiteX3" fmla="*/ 0 w 1346521"/>
                <a:gd name="connsiteY3" fmla="*/ 200628 h 20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521" h="200628">
                  <a:moveTo>
                    <a:pt x="1346521" y="0"/>
                  </a:moveTo>
                  <a:lnTo>
                    <a:pt x="1346521" y="81023"/>
                  </a:lnTo>
                  <a:lnTo>
                    <a:pt x="0" y="81023"/>
                  </a:lnTo>
                  <a:lnTo>
                    <a:pt x="0" y="200628"/>
                  </a:lnTo>
                </a:path>
              </a:pathLst>
            </a:custGeom>
            <a:noFill/>
            <a:ln w="28575">
              <a:solidFill>
                <a:schemeClr val="bg1"/>
              </a:solidFill>
              <a:miter lim="800000"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 w="28575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/>
            <p:cNvSpPr/>
            <p:nvPr/>
          </p:nvSpPr>
          <p:spPr bwMode="auto">
            <a:xfrm>
              <a:off x="6567530" y="4904459"/>
              <a:ext cx="1265548" cy="201480"/>
            </a:xfrm>
            <a:custGeom>
              <a:avLst/>
              <a:gdLst>
                <a:gd name="connsiteX0" fmla="*/ 0 w 1396678"/>
                <a:gd name="connsiteY0" fmla="*/ 0 h 177479"/>
                <a:gd name="connsiteX1" fmla="*/ 1392820 w 1396678"/>
                <a:gd name="connsiteY1" fmla="*/ 0 h 177479"/>
                <a:gd name="connsiteX2" fmla="*/ 1392820 w 1396678"/>
                <a:gd name="connsiteY2" fmla="*/ 177479 h 177479"/>
                <a:gd name="connsiteX3" fmla="*/ 1388962 w 1396678"/>
                <a:gd name="connsiteY3" fmla="*/ 142755 h 177479"/>
                <a:gd name="connsiteX4" fmla="*/ 1381246 w 1396678"/>
                <a:gd name="connsiteY4" fmla="*/ 123463 h 177479"/>
                <a:gd name="connsiteX5" fmla="*/ 1396678 w 1396678"/>
                <a:gd name="connsiteY5" fmla="*/ 123463 h 17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678" h="177479">
                  <a:moveTo>
                    <a:pt x="0" y="0"/>
                  </a:moveTo>
                  <a:lnTo>
                    <a:pt x="1392820" y="0"/>
                  </a:lnTo>
                  <a:lnTo>
                    <a:pt x="1392820" y="177479"/>
                  </a:lnTo>
                  <a:cubicBezTo>
                    <a:pt x="1391534" y="165904"/>
                    <a:pt x="1392026" y="153991"/>
                    <a:pt x="1388962" y="142755"/>
                  </a:cubicBezTo>
                  <a:cubicBezTo>
                    <a:pt x="1378518" y="104457"/>
                    <a:pt x="1381246" y="168218"/>
                    <a:pt x="1381246" y="123463"/>
                  </a:cubicBezTo>
                  <a:lnTo>
                    <a:pt x="1396678" y="123463"/>
                  </a:lnTo>
                </a:path>
              </a:pathLst>
            </a:custGeom>
            <a:noFill/>
            <a:ln w="28575">
              <a:solidFill>
                <a:schemeClr val="bg1"/>
              </a:solidFill>
              <a:miter lim="800000"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6613" name="Group 82"/>
          <p:cNvGrpSpPr/>
          <p:nvPr/>
        </p:nvGrpSpPr>
        <p:grpSpPr>
          <a:xfrm>
            <a:off x="8021638" y="4770438"/>
            <a:ext cx="1219200" cy="233362"/>
            <a:chOff x="5305457" y="4804660"/>
            <a:chExt cx="2527621" cy="301279"/>
          </a:xfrm>
        </p:grpSpPr>
        <p:sp>
          <p:nvSpPr>
            <p:cNvPr id="84" name="Freeform: Shape 83"/>
            <p:cNvSpPr/>
            <p:nvPr/>
          </p:nvSpPr>
          <p:spPr bwMode="auto">
            <a:xfrm>
              <a:off x="5305457" y="4804660"/>
              <a:ext cx="1267101" cy="243892"/>
            </a:xfrm>
            <a:custGeom>
              <a:avLst/>
              <a:gdLst>
                <a:gd name="connsiteX0" fmla="*/ 1346521 w 1346521"/>
                <a:gd name="connsiteY0" fmla="*/ 0 h 200628"/>
                <a:gd name="connsiteX1" fmla="*/ 1346521 w 1346521"/>
                <a:gd name="connsiteY1" fmla="*/ 81023 h 200628"/>
                <a:gd name="connsiteX2" fmla="*/ 0 w 1346521"/>
                <a:gd name="connsiteY2" fmla="*/ 81023 h 200628"/>
                <a:gd name="connsiteX3" fmla="*/ 0 w 1346521"/>
                <a:gd name="connsiteY3" fmla="*/ 200628 h 20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521" h="200628">
                  <a:moveTo>
                    <a:pt x="1346521" y="0"/>
                  </a:moveTo>
                  <a:lnTo>
                    <a:pt x="1346521" y="81023"/>
                  </a:lnTo>
                  <a:lnTo>
                    <a:pt x="0" y="81023"/>
                  </a:lnTo>
                  <a:lnTo>
                    <a:pt x="0" y="200628"/>
                  </a:lnTo>
                </a:path>
              </a:pathLst>
            </a:custGeom>
            <a:noFill/>
            <a:ln w="28575">
              <a:solidFill>
                <a:schemeClr val="bg1"/>
              </a:solidFill>
              <a:miter lim="800000"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 w="28575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/>
            <p:cNvSpPr/>
            <p:nvPr/>
          </p:nvSpPr>
          <p:spPr bwMode="auto">
            <a:xfrm>
              <a:off x="6565975" y="4903037"/>
              <a:ext cx="1267103" cy="202902"/>
            </a:xfrm>
            <a:custGeom>
              <a:avLst/>
              <a:gdLst>
                <a:gd name="connsiteX0" fmla="*/ 0 w 1396678"/>
                <a:gd name="connsiteY0" fmla="*/ 0 h 177479"/>
                <a:gd name="connsiteX1" fmla="*/ 1392820 w 1396678"/>
                <a:gd name="connsiteY1" fmla="*/ 0 h 177479"/>
                <a:gd name="connsiteX2" fmla="*/ 1392820 w 1396678"/>
                <a:gd name="connsiteY2" fmla="*/ 177479 h 177479"/>
                <a:gd name="connsiteX3" fmla="*/ 1388962 w 1396678"/>
                <a:gd name="connsiteY3" fmla="*/ 142755 h 177479"/>
                <a:gd name="connsiteX4" fmla="*/ 1381246 w 1396678"/>
                <a:gd name="connsiteY4" fmla="*/ 123463 h 177479"/>
                <a:gd name="connsiteX5" fmla="*/ 1396678 w 1396678"/>
                <a:gd name="connsiteY5" fmla="*/ 123463 h 17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678" h="177479">
                  <a:moveTo>
                    <a:pt x="0" y="0"/>
                  </a:moveTo>
                  <a:lnTo>
                    <a:pt x="1392820" y="0"/>
                  </a:lnTo>
                  <a:lnTo>
                    <a:pt x="1392820" y="177479"/>
                  </a:lnTo>
                  <a:cubicBezTo>
                    <a:pt x="1391534" y="165904"/>
                    <a:pt x="1392026" y="153991"/>
                    <a:pt x="1388962" y="142755"/>
                  </a:cubicBezTo>
                  <a:cubicBezTo>
                    <a:pt x="1378518" y="104457"/>
                    <a:pt x="1381246" y="168218"/>
                    <a:pt x="1381246" y="123463"/>
                  </a:cubicBezTo>
                  <a:lnTo>
                    <a:pt x="1396678" y="123463"/>
                  </a:lnTo>
                </a:path>
              </a:pathLst>
            </a:custGeom>
            <a:noFill/>
            <a:ln w="28575">
              <a:solidFill>
                <a:schemeClr val="bg1"/>
              </a:solidFill>
              <a:miter lim="800000"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6614" name="Group 85"/>
          <p:cNvGrpSpPr/>
          <p:nvPr/>
        </p:nvGrpSpPr>
        <p:grpSpPr>
          <a:xfrm>
            <a:off x="10164763" y="4746625"/>
            <a:ext cx="1219200" cy="244475"/>
            <a:chOff x="5305457" y="4804660"/>
            <a:chExt cx="2527621" cy="301279"/>
          </a:xfrm>
        </p:grpSpPr>
        <p:sp>
          <p:nvSpPr>
            <p:cNvPr id="87" name="Freeform: Shape 86"/>
            <p:cNvSpPr/>
            <p:nvPr/>
          </p:nvSpPr>
          <p:spPr bwMode="auto">
            <a:xfrm>
              <a:off x="5305457" y="4804660"/>
              <a:ext cx="1267101" cy="244545"/>
            </a:xfrm>
            <a:custGeom>
              <a:avLst/>
              <a:gdLst>
                <a:gd name="connsiteX0" fmla="*/ 1346521 w 1346521"/>
                <a:gd name="connsiteY0" fmla="*/ 0 h 200628"/>
                <a:gd name="connsiteX1" fmla="*/ 1346521 w 1346521"/>
                <a:gd name="connsiteY1" fmla="*/ 81023 h 200628"/>
                <a:gd name="connsiteX2" fmla="*/ 0 w 1346521"/>
                <a:gd name="connsiteY2" fmla="*/ 81023 h 200628"/>
                <a:gd name="connsiteX3" fmla="*/ 0 w 1346521"/>
                <a:gd name="connsiteY3" fmla="*/ 200628 h 20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521" h="200628">
                  <a:moveTo>
                    <a:pt x="1346521" y="0"/>
                  </a:moveTo>
                  <a:lnTo>
                    <a:pt x="1346521" y="81023"/>
                  </a:lnTo>
                  <a:lnTo>
                    <a:pt x="0" y="81023"/>
                  </a:lnTo>
                  <a:lnTo>
                    <a:pt x="0" y="200628"/>
                  </a:lnTo>
                </a:path>
              </a:pathLst>
            </a:custGeom>
            <a:noFill/>
            <a:ln w="28575">
              <a:solidFill>
                <a:schemeClr val="bg1"/>
              </a:solidFill>
              <a:miter lim="800000"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 w="28575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/>
            <p:cNvSpPr/>
            <p:nvPr/>
          </p:nvSpPr>
          <p:spPr bwMode="auto">
            <a:xfrm>
              <a:off x="6565975" y="4904435"/>
              <a:ext cx="1267103" cy="201504"/>
            </a:xfrm>
            <a:custGeom>
              <a:avLst/>
              <a:gdLst>
                <a:gd name="connsiteX0" fmla="*/ 0 w 1396678"/>
                <a:gd name="connsiteY0" fmla="*/ 0 h 177479"/>
                <a:gd name="connsiteX1" fmla="*/ 1392820 w 1396678"/>
                <a:gd name="connsiteY1" fmla="*/ 0 h 177479"/>
                <a:gd name="connsiteX2" fmla="*/ 1392820 w 1396678"/>
                <a:gd name="connsiteY2" fmla="*/ 177479 h 177479"/>
                <a:gd name="connsiteX3" fmla="*/ 1388962 w 1396678"/>
                <a:gd name="connsiteY3" fmla="*/ 142755 h 177479"/>
                <a:gd name="connsiteX4" fmla="*/ 1381246 w 1396678"/>
                <a:gd name="connsiteY4" fmla="*/ 123463 h 177479"/>
                <a:gd name="connsiteX5" fmla="*/ 1396678 w 1396678"/>
                <a:gd name="connsiteY5" fmla="*/ 123463 h 17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678" h="177479">
                  <a:moveTo>
                    <a:pt x="0" y="0"/>
                  </a:moveTo>
                  <a:lnTo>
                    <a:pt x="1392820" y="0"/>
                  </a:lnTo>
                  <a:lnTo>
                    <a:pt x="1392820" y="177479"/>
                  </a:lnTo>
                  <a:cubicBezTo>
                    <a:pt x="1391534" y="165904"/>
                    <a:pt x="1392026" y="153991"/>
                    <a:pt x="1388962" y="142755"/>
                  </a:cubicBezTo>
                  <a:cubicBezTo>
                    <a:pt x="1378518" y="104457"/>
                    <a:pt x="1381246" y="168218"/>
                    <a:pt x="1381246" y="123463"/>
                  </a:cubicBezTo>
                  <a:lnTo>
                    <a:pt x="1396678" y="123463"/>
                  </a:lnTo>
                </a:path>
              </a:pathLst>
            </a:custGeom>
            <a:noFill/>
            <a:ln w="28575">
              <a:solidFill>
                <a:schemeClr val="bg1"/>
              </a:solidFill>
              <a:miter lim="800000"/>
              <a:headEnd type="non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66615" name="Straight Arrow Connector 88"/>
          <p:cNvCxnSpPr/>
          <p:nvPr/>
        </p:nvCxnSpPr>
        <p:spPr>
          <a:xfrm>
            <a:off x="5884863" y="5789613"/>
            <a:ext cx="0" cy="109537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16" name="Straight Arrow Connector 91"/>
          <p:cNvCxnSpPr/>
          <p:nvPr/>
        </p:nvCxnSpPr>
        <p:spPr>
          <a:xfrm>
            <a:off x="6986588" y="5789613"/>
            <a:ext cx="0" cy="109537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17" name="Straight Arrow Connector 92"/>
          <p:cNvCxnSpPr/>
          <p:nvPr/>
        </p:nvCxnSpPr>
        <p:spPr>
          <a:xfrm>
            <a:off x="8027988" y="5784850"/>
            <a:ext cx="0" cy="109538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18" name="Straight Arrow Connector 93"/>
          <p:cNvCxnSpPr/>
          <p:nvPr/>
        </p:nvCxnSpPr>
        <p:spPr>
          <a:xfrm>
            <a:off x="9272588" y="5791200"/>
            <a:ext cx="0" cy="109538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19" name="Straight Arrow Connector 95"/>
          <p:cNvCxnSpPr/>
          <p:nvPr/>
        </p:nvCxnSpPr>
        <p:spPr>
          <a:xfrm>
            <a:off x="10201275" y="5786438"/>
            <a:ext cx="0" cy="109537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6620" name="Straight Arrow Connector 96"/>
          <p:cNvCxnSpPr/>
          <p:nvPr/>
        </p:nvCxnSpPr>
        <p:spPr>
          <a:xfrm>
            <a:off x="11396663" y="5784850"/>
            <a:ext cx="0" cy="109538"/>
          </a:xfrm>
          <a:prstGeom prst="straightConnector1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cxn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41155" y="303530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1770" y="116205"/>
            <a:ext cx="5903595" cy="6087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79650" y="6093460"/>
            <a:ext cx="7899400" cy="591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3525" y="2636520"/>
            <a:ext cx="649351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b="0" dirty="0">
                <a:solidFill>
                  <a:schemeClr val="bg1"/>
                </a:solidFill>
                <a:latin typeface="Calibri" panose="020F0502020204030204" charset="0"/>
              </a:rPr>
              <a:t> </a:t>
            </a:r>
            <a:r>
              <a:rPr lang="zh-CN" altLang="en-US" b="0" dirty="0">
                <a:solidFill>
                  <a:srgbClr val="FF0000"/>
                </a:solidFill>
                <a:latin typeface="Calibri" panose="020F0502020204030204" charset="0"/>
              </a:rPr>
              <a:t>Splenectomy as second-line therapy were more likely to achieve CR (86.6% vs 44%, P&lt;0.0001</a:t>
            </a:r>
            <a:r>
              <a:rPr lang="zh-CN" altLang="en-US" b="0" dirty="0">
                <a:solidFill>
                  <a:schemeClr val="bg1"/>
                </a:solidFill>
                <a:latin typeface="Calibri" panose="020F0502020204030204" charset="0"/>
              </a:rPr>
              <a:t>), </a:t>
            </a: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7"/>
          <a:srcRect b="52106"/>
          <a:stretch>
            <a:fillRect/>
          </a:stretch>
        </p:blipFill>
        <p:spPr>
          <a:xfrm>
            <a:off x="6312535" y="328930"/>
            <a:ext cx="5680710" cy="2952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0145" y="238125"/>
            <a:ext cx="5600700" cy="4028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0145" y="4437380"/>
            <a:ext cx="6028690" cy="840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b="0" dirty="0">
                <a:solidFill>
                  <a:schemeClr val="bg1"/>
                </a:solidFill>
                <a:latin typeface="Calibri" panose="020F0502020204030204" charset="0"/>
              </a:rPr>
              <a:t>TPO-RA compared to rituximab (median RFS 6.3 vs 3.8 years,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b="0" dirty="0">
                <a:solidFill>
                  <a:schemeClr val="bg1"/>
                </a:solidFill>
                <a:latin typeface="Calibri" panose="020F0502020204030204" charset="0"/>
              </a:rPr>
              <a:t>                       </a:t>
            </a:r>
            <a:r>
              <a:rPr lang="zh-CN" altLang="en-US" b="0" dirty="0">
                <a:solidFill>
                  <a:schemeClr val="bg1"/>
                </a:solidFill>
                <a:latin typeface="Calibri" panose="020F0502020204030204" charset="0"/>
              </a:rPr>
              <a:t> log_x0002_rank P = 0.06;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600" y="5373370"/>
            <a:ext cx="609600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b="0" dirty="0">
                <a:solidFill>
                  <a:schemeClr val="bg1"/>
                </a:solidFill>
                <a:latin typeface="Calibri" panose="020F0502020204030204" charset="0"/>
              </a:rPr>
              <a:t>Thrombosis Research 220 (2022) 5–11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764540"/>
            <a:ext cx="6134100" cy="31800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7670" y="4076700"/>
            <a:ext cx="3795395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0" dirty="0">
                <a:solidFill>
                  <a:schemeClr val="bg1"/>
                </a:solidFill>
                <a:latin typeface="Calibri" panose="020F0502020204030204" charset="0"/>
              </a:rPr>
              <a:t>followe up  </a:t>
            </a:r>
            <a:r>
              <a:rPr lang="en-US" altLang="zh-CN" sz="1800" b="0" dirty="0">
                <a:solidFill>
                  <a:schemeClr val="bg1"/>
                </a:solidFill>
                <a:latin typeface="Calibri" panose="020F0502020204030204" charset="0"/>
              </a:rPr>
              <a:t>: </a:t>
            </a:r>
            <a:r>
              <a:rPr lang="zh-CN" altLang="en-US" sz="2800" b="0" dirty="0">
                <a:solidFill>
                  <a:schemeClr val="bg1"/>
                </a:solidFill>
                <a:latin typeface="Calibri" panose="020F0502020204030204" charset="0"/>
              </a:rPr>
              <a:t>median of </a:t>
            </a:r>
            <a:r>
              <a:rPr lang="en-US" altLang="zh-CN" sz="2800" b="0" dirty="0">
                <a:solidFill>
                  <a:schemeClr val="bg1"/>
                </a:solidFill>
                <a:latin typeface="Calibri" panose="020F0502020204030204" charset="0"/>
              </a:rPr>
              <a:t>0.7-</a:t>
            </a:r>
            <a:r>
              <a:rPr lang="zh-CN" altLang="en-US" sz="2800" b="0" dirty="0">
                <a:solidFill>
                  <a:schemeClr val="bg1"/>
                </a:solidFill>
                <a:latin typeface="Calibri" panose="020F0502020204030204" charset="0"/>
              </a:rPr>
              <a:t>1.5 years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304" y="1790299"/>
            <a:ext cx="9222902" cy="4189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r>
              <a:rPr lang="zh-CN" altLang="en-US" b="1" dirty="0">
                <a:solidFill>
                  <a:schemeClr val="accent4"/>
                </a:solidFill>
                <a:sym typeface="+mn-ea"/>
              </a:rPr>
              <a:t>           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患者，男，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85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岁，因“</a:t>
            </a:r>
            <a:r>
              <a:rPr 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发现血小板下降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年余”于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日收住入院。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既往病史：有</a:t>
            </a:r>
            <a:r>
              <a:rPr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“2型糖尿病”35年，目前服用“拜糖平0.1gtid”，血糖控制不详。</a:t>
            </a:r>
          </a:p>
          <a:p>
            <a:pPr algn="just">
              <a:lnSpc>
                <a:spcPct val="150000"/>
              </a:lnSpc>
            </a:pPr>
            <a:r>
              <a:rPr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“高血压”病史10余年，</a:t>
            </a:r>
            <a:r>
              <a:rPr lang="zh-CN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最高血压不详，</a:t>
            </a:r>
            <a:r>
              <a:rPr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目前服用“安博诺1片qd”根据血压调整，自诉血压控制在</a:t>
            </a: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834070" y="2152628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097" y="3035762"/>
            <a:ext cx="1366787" cy="3577415"/>
          </a:xfrm>
          <a:prstGeom prst="rect">
            <a:avLst/>
          </a:prstGeom>
        </p:spPr>
      </p:pic>
      <p:pic>
        <p:nvPicPr>
          <p:cNvPr id="5" name="图片 4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文本框 5"/>
          <p:cNvSpPr txBox="1"/>
          <p:nvPr/>
        </p:nvSpPr>
        <p:spPr>
          <a:xfrm>
            <a:off x="7105015" y="60071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Eur J Haematol. 2019;102:416–423.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5" y="90805"/>
            <a:ext cx="6384925" cy="203200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570" y="621665"/>
            <a:ext cx="4495165" cy="61010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55" y="2223135"/>
            <a:ext cx="4065270" cy="41522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945" y="5888990"/>
            <a:ext cx="6478905" cy="954405"/>
          </a:xfrm>
        </p:spPr>
        <p:txBody>
          <a:bodyPr/>
          <a:lstStyle/>
          <a:p>
            <a:r>
              <a:rPr lang="zh-CN" altLang="en-US" sz="1800" b="1"/>
              <a:t>FIGURE 1 Mean (95% CI) platelet count (x 109/L) following romiplostim </a:t>
            </a:r>
            <a:br>
              <a:rPr lang="zh-CN" altLang="en-US" sz="1800" b="1"/>
            </a:br>
            <a:r>
              <a:rPr lang="zh-CN" altLang="en-US" sz="1800" b="1"/>
              <a:t>initiation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51585" y="2032000"/>
            <a:ext cx="7936865" cy="3693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05015" y="60071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Eur J Haematol. 2019;102:416–423.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935" y="0"/>
            <a:ext cx="6384925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5" y="2897505"/>
            <a:ext cx="6198235" cy="27628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2775" y="459740"/>
            <a:ext cx="7310120" cy="1337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 b="1"/>
              <a:t>Figure 2 A) Mean (SE) dose of romiplostim over time including withheld/missed doses; B) Median (Q1, Q3) platelet count over time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0" y="3025140"/>
            <a:ext cx="5349240" cy="25069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50365" y="2683510"/>
            <a:ext cx="9694545" cy="248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2023.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9.18予罗普司亭250ug皮下注射升血小板治疗后出院。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7" y="3406817"/>
            <a:ext cx="530398" cy="530398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095" y="64094"/>
            <a:ext cx="1956501" cy="581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图片 1" descr="血小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" y="577215"/>
            <a:ext cx="8946515" cy="6381750"/>
          </a:xfrm>
          <a:prstGeom prst="rect">
            <a:avLst/>
          </a:prstGeom>
        </p:spPr>
      </p:pic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2336800" y="1587500"/>
            <a:ext cx="586740" cy="55626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图片 1" descr="血小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" y="577215"/>
            <a:ext cx="8946515" cy="6381750"/>
          </a:xfrm>
          <a:prstGeom prst="rect">
            <a:avLst/>
          </a:prstGeom>
        </p:spPr>
      </p:pic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2336800" y="1587500"/>
            <a:ext cx="586740" cy="55626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248410" y="3067685"/>
            <a:ext cx="9694545" cy="248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2023.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</a:t>
            </a: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26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予罗普司亭</a:t>
            </a: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50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0ug皮下注射升血小板治疗后出院。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图片 1" descr="血小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" y="577215"/>
            <a:ext cx="8946515" cy="6381750"/>
          </a:xfrm>
          <a:prstGeom prst="rect">
            <a:avLst/>
          </a:prstGeom>
        </p:spPr>
      </p:pic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2336800" y="1587500"/>
            <a:ext cx="586740" cy="55626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248410" y="3067685"/>
            <a:ext cx="9694545" cy="248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2023.10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予罗普司亭</a:t>
            </a: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50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0ug皮下注射升血小板。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图片 1" descr="血小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" y="577215"/>
            <a:ext cx="8946515" cy="6381750"/>
          </a:xfrm>
          <a:prstGeom prst="rect">
            <a:avLst/>
          </a:prstGeom>
        </p:spPr>
      </p:pic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2336800" y="1587500"/>
            <a:ext cx="586740" cy="55626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248410" y="3067685"/>
            <a:ext cx="9694545" cy="248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2023.11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予罗普司亭</a:t>
            </a: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50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0ug皮下注射升血小板。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50365" y="2683510"/>
            <a:ext cx="9694545" cy="248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2023.12.14</a:t>
            </a:r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复查血小板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362x10E/9</a:t>
            </a: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;</a:t>
            </a:r>
          </a:p>
          <a:p>
            <a:pPr algn="just">
              <a:lnSpc>
                <a:spcPct val="200000"/>
              </a:lnSpc>
            </a:pPr>
            <a:r>
              <a:rPr 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2023.12.19</a:t>
            </a:r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复查血小板</a:t>
            </a:r>
            <a:r>
              <a:rPr lang="en-US" altLang="zh-CN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396x10E/9</a:t>
            </a:r>
            <a:r>
              <a:rPr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7" y="3406817"/>
            <a:ext cx="530398" cy="530398"/>
          </a:xfrm>
          <a:prstGeom prst="rect">
            <a:avLst/>
          </a:prstGeom>
        </p:spPr>
      </p:pic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5155" y="1347470"/>
            <a:ext cx="10738485" cy="4758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88655" y="6250940"/>
            <a:ext cx="316611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5070" y="3905885"/>
            <a:ext cx="8644890" cy="248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r>
              <a:rPr lang="en-US" altLang="zh-CN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endParaRPr 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807900" y="1314669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097" y="3035762"/>
            <a:ext cx="1366787" cy="35774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95070" y="1313815"/>
            <a:ext cx="8644255" cy="2300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235075" y="1101725"/>
            <a:ext cx="8563610" cy="27933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chemeClr val="accent5"/>
                </a:solidFill>
              </a:rPr>
              <a:t> 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患者2年</a:t>
            </a:r>
            <a:r>
              <a:rPr lang="zh-CN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前（2021.10月）体检发现血小板减少，自诉当时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血小板42*109/l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，无龈血鼻衄，无呕血黑便等情况，至衢化医院就诊，门诊查“血常规：血小板42*109/l”，至衢化医院住院治疗，完善骨髓提示：巨核细胞</a:t>
            </a:r>
            <a:r>
              <a:rPr lang="zh-CN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增多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产板功能欠佳及粒红二系造血功能良好。骨髓流式无殊。诊断“免疫性血小板减少”，予“升血小板胶囊”口服升血小板治疗，患者未重视复查，期间血小板计数不详，无明显出血情况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7" y="3406817"/>
            <a:ext cx="530398" cy="530398"/>
          </a:xfrm>
          <a:prstGeom prst="rect">
            <a:avLst/>
          </a:prstGeom>
        </p:spPr>
      </p:pic>
      <p:pic>
        <p:nvPicPr>
          <p:cNvPr id="5" name="图片 4" descr="微信图片_202112160933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035" y="4044950"/>
            <a:ext cx="8808720" cy="18688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570" y="1090295"/>
            <a:ext cx="8098790" cy="55333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1068705"/>
            <a:ext cx="7513955" cy="57892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81536" y="3150279"/>
            <a:ext cx="8238018" cy="1771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360E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罗普司亭治疗续持续用药的时间，停药时机的选择</a:t>
            </a:r>
          </a:p>
        </p:txBody>
      </p:sp>
      <p:sp>
        <p:nvSpPr>
          <p:cNvPr id="3" name="矩形 2"/>
          <p:cNvSpPr/>
          <p:nvPr/>
        </p:nvSpPr>
        <p:spPr>
          <a:xfrm>
            <a:off x="899343" y="1178117"/>
            <a:ext cx="10620211" cy="1843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5613" y="443743"/>
            <a:ext cx="365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5360E8"/>
                </a:solidFill>
                <a:effectLst/>
                <a:uLnTx/>
                <a:uFillTx/>
                <a:latin typeface="汉仪粗黑简"/>
                <a:ea typeface="+mj-ea"/>
                <a:cs typeface="+mn-cs"/>
              </a:rPr>
              <a:t>Think and Talk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360E8"/>
              </a:solidFill>
              <a:effectLst/>
              <a:uLnTx/>
              <a:uFillTx/>
              <a:latin typeface="汉仪粗黑简"/>
              <a:ea typeface="+mj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1712" y="1653921"/>
            <a:ext cx="8277847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360E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如何看待艾曲波帕暴露后再选择罗普司亭</a:t>
            </a:r>
          </a:p>
        </p:txBody>
      </p:sp>
      <p:sp>
        <p:nvSpPr>
          <p:cNvPr id="4" name="矩形 3"/>
          <p:cNvSpPr/>
          <p:nvPr/>
        </p:nvSpPr>
        <p:spPr>
          <a:xfrm>
            <a:off x="834362" y="1228199"/>
            <a:ext cx="2342363" cy="18308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A5D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讨论内容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C5A5D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C5A5D"/>
              </a:solidFill>
              <a:effectLst/>
              <a:uLnTx/>
              <a:uFillTx/>
              <a:latin typeface="Calibri" panose="020F05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2751" y="3117729"/>
            <a:ext cx="2313974" cy="18308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讨论内容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81536" y="5050045"/>
            <a:ext cx="8238018" cy="1657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5360E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罗普司亭初始剂量的调整以及维持治疗的调整，有何策略？</a:t>
            </a:r>
          </a:p>
        </p:txBody>
      </p:sp>
      <p:sp>
        <p:nvSpPr>
          <p:cNvPr id="23" name="矩形 22"/>
          <p:cNvSpPr/>
          <p:nvPr/>
        </p:nvSpPr>
        <p:spPr>
          <a:xfrm>
            <a:off x="834362" y="5050045"/>
            <a:ext cx="2342363" cy="1761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A5D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charset="-122"/>
                <a:cs typeface="+mn-cs"/>
              </a:rPr>
              <a:t>讨论内容</a:t>
            </a:r>
            <a:r>
              <a:rPr lang="en-US" altLang="zh-CN" sz="2400" b="1" dirty="0">
                <a:solidFill>
                  <a:srgbClr val="5C5A5D"/>
                </a:solidFill>
                <a:latin typeface="Calibri" panose="020F0502020204030204"/>
                <a:ea typeface="微软雅黑 Light" panose="020B0502040204020203" charset="-122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C5A5D"/>
              </a:solidFill>
              <a:effectLst/>
              <a:uLnTx/>
              <a:uFillTx/>
              <a:latin typeface="Calibri" panose="020F050202020403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6" name="图片 5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图片包含 人, 男人, 衬衫, 看着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13678" r="7322" b="10047"/>
          <a:stretch>
            <a:fillRect/>
          </a:stretch>
        </p:blipFill>
        <p:spPr>
          <a:xfrm>
            <a:off x="-2540" y="0"/>
            <a:ext cx="12193905" cy="6878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241982" y="3150336"/>
            <a:ext cx="7820862" cy="1379618"/>
            <a:chOff x="3103590" y="3244786"/>
            <a:chExt cx="6096000" cy="1035618"/>
          </a:xfrm>
        </p:grpSpPr>
        <p:sp>
          <p:nvSpPr>
            <p:cNvPr id="5" name="矩形 4"/>
            <p:cNvSpPr/>
            <p:nvPr/>
          </p:nvSpPr>
          <p:spPr>
            <a:xfrm>
              <a:off x="3103590" y="3244786"/>
              <a:ext cx="6096000" cy="48429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5360E8"/>
                  </a:solidFill>
                </a:rPr>
                <a:t>Limited to the level, there are more questions, he may not fully mature, and may not solicit members of the teacher corrected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007462" y="3886625"/>
              <a:ext cx="1961818" cy="393779"/>
              <a:chOff x="573152" y="5178583"/>
              <a:chExt cx="2872821" cy="576637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573152" y="5178583"/>
                <a:ext cx="576637" cy="576637"/>
                <a:chOff x="4794737" y="2549769"/>
                <a:chExt cx="879231" cy="879231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4794737" y="2549769"/>
                  <a:ext cx="879231" cy="87923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rgbClr val="5360E8"/>
                    </a:solidFill>
                  </a:endParaRPr>
                </a:p>
              </p:txBody>
            </p:sp>
            <p:sp>
              <p:nvSpPr>
                <p:cNvPr id="19" name="iconfont-10799-5191697"/>
                <p:cNvSpPr>
                  <a:spLocks noChangeAspect="1"/>
                </p:cNvSpPr>
                <p:nvPr/>
              </p:nvSpPr>
              <p:spPr bwMode="auto">
                <a:xfrm>
                  <a:off x="5029892" y="2760579"/>
                  <a:ext cx="408920" cy="408601"/>
                </a:xfrm>
                <a:custGeom>
                  <a:avLst/>
                  <a:gdLst>
                    <a:gd name="connsiteX0" fmla="*/ 42620 w 380929"/>
                    <a:gd name="connsiteY0" fmla="*/ 371704 h 380632"/>
                    <a:gd name="connsiteX1" fmla="*/ 338360 w 380929"/>
                    <a:gd name="connsiteY1" fmla="*/ 371704 h 380632"/>
                    <a:gd name="connsiteX2" fmla="*/ 342836 w 380929"/>
                    <a:gd name="connsiteY2" fmla="*/ 376144 h 380632"/>
                    <a:gd name="connsiteX3" fmla="*/ 338408 w 380929"/>
                    <a:gd name="connsiteY3" fmla="*/ 380632 h 380632"/>
                    <a:gd name="connsiteX4" fmla="*/ 42620 w 380929"/>
                    <a:gd name="connsiteY4" fmla="*/ 380632 h 380632"/>
                    <a:gd name="connsiteX5" fmla="*/ 38192 w 380929"/>
                    <a:gd name="connsiteY5" fmla="*/ 376144 h 380632"/>
                    <a:gd name="connsiteX6" fmla="*/ 42620 w 380929"/>
                    <a:gd name="connsiteY6" fmla="*/ 371704 h 380632"/>
                    <a:gd name="connsiteX7" fmla="*/ 251320 w 380929"/>
                    <a:gd name="connsiteY7" fmla="*/ 190610 h 380632"/>
                    <a:gd name="connsiteX8" fmla="*/ 301691 w 380929"/>
                    <a:gd name="connsiteY8" fmla="*/ 190610 h 380632"/>
                    <a:gd name="connsiteX9" fmla="*/ 277196 w 380929"/>
                    <a:gd name="connsiteY9" fmla="*/ 258281 h 380632"/>
                    <a:gd name="connsiteX10" fmla="*/ 117256 w 380929"/>
                    <a:gd name="connsiteY10" fmla="*/ 190610 h 380632"/>
                    <a:gd name="connsiteX11" fmla="*/ 149051 w 380929"/>
                    <a:gd name="connsiteY11" fmla="*/ 190610 h 380632"/>
                    <a:gd name="connsiteX12" fmla="*/ 133219 w 380929"/>
                    <a:gd name="connsiteY12" fmla="*/ 222138 h 380632"/>
                    <a:gd name="connsiteX13" fmla="*/ 338174 w 380929"/>
                    <a:gd name="connsiteY13" fmla="*/ 189963 h 380632"/>
                    <a:gd name="connsiteX14" fmla="*/ 338968 w 380929"/>
                    <a:gd name="connsiteY14" fmla="*/ 190757 h 380632"/>
                    <a:gd name="connsiteX15" fmla="*/ 338174 w 380929"/>
                    <a:gd name="connsiteY15" fmla="*/ 191538 h 380632"/>
                    <a:gd name="connsiteX16" fmla="*/ 302724 w 380929"/>
                    <a:gd name="connsiteY16" fmla="*/ 187757 h 380632"/>
                    <a:gd name="connsiteX17" fmla="*/ 333634 w 380929"/>
                    <a:gd name="connsiteY17" fmla="*/ 187757 h 380632"/>
                    <a:gd name="connsiteX18" fmla="*/ 333634 w 380929"/>
                    <a:gd name="connsiteY18" fmla="*/ 193709 h 380632"/>
                    <a:gd name="connsiteX19" fmla="*/ 306867 w 380929"/>
                    <a:gd name="connsiteY19" fmla="*/ 193709 h 380632"/>
                    <a:gd name="connsiteX20" fmla="*/ 277339 w 380929"/>
                    <a:gd name="connsiteY20" fmla="*/ 275281 h 380632"/>
                    <a:gd name="connsiteX21" fmla="*/ 245024 w 380929"/>
                    <a:gd name="connsiteY21" fmla="*/ 190610 h 380632"/>
                    <a:gd name="connsiteX22" fmla="*/ 248171 w 380929"/>
                    <a:gd name="connsiteY22" fmla="*/ 190610 h 380632"/>
                    <a:gd name="connsiteX23" fmla="*/ 277277 w 380929"/>
                    <a:gd name="connsiteY23" fmla="*/ 266750 h 380632"/>
                    <a:gd name="connsiteX24" fmla="*/ 304801 w 380929"/>
                    <a:gd name="connsiteY24" fmla="*/ 190610 h 380632"/>
                    <a:gd name="connsiteX25" fmla="*/ 301691 w 380929"/>
                    <a:gd name="connsiteY25" fmla="*/ 190610 h 380632"/>
                    <a:gd name="connsiteX26" fmla="*/ 94641 w 380929"/>
                    <a:gd name="connsiteY26" fmla="*/ 159280 h 380632"/>
                    <a:gd name="connsiteX27" fmla="*/ 110564 w 380929"/>
                    <a:gd name="connsiteY27" fmla="*/ 190610 h 380632"/>
                    <a:gd name="connsiteX28" fmla="*/ 79473 w 380929"/>
                    <a:gd name="connsiteY28" fmla="*/ 190610 h 380632"/>
                    <a:gd name="connsiteX29" fmla="*/ 94593 w 380929"/>
                    <a:gd name="connsiteY29" fmla="*/ 145851 h 380632"/>
                    <a:gd name="connsiteX30" fmla="*/ 117256 w 380929"/>
                    <a:gd name="connsiteY30" fmla="*/ 190610 h 380632"/>
                    <a:gd name="connsiteX31" fmla="*/ 113883 w 380929"/>
                    <a:gd name="connsiteY31" fmla="*/ 190610 h 380632"/>
                    <a:gd name="connsiteX32" fmla="*/ 94561 w 380929"/>
                    <a:gd name="connsiteY32" fmla="*/ 152611 h 380632"/>
                    <a:gd name="connsiteX33" fmla="*/ 76133 w 380929"/>
                    <a:gd name="connsiteY33" fmla="*/ 190610 h 380632"/>
                    <a:gd name="connsiteX34" fmla="*/ 79473 w 380929"/>
                    <a:gd name="connsiteY34" fmla="*/ 190610 h 380632"/>
                    <a:gd name="connsiteX35" fmla="*/ 78019 w 380929"/>
                    <a:gd name="connsiteY35" fmla="*/ 193614 h 380632"/>
                    <a:gd name="connsiteX36" fmla="*/ 47443 w 380929"/>
                    <a:gd name="connsiteY36" fmla="*/ 193614 h 380632"/>
                    <a:gd name="connsiteX37" fmla="*/ 47096 w 380929"/>
                    <a:gd name="connsiteY37" fmla="*/ 193267 h 380632"/>
                    <a:gd name="connsiteX38" fmla="*/ 47096 w 380929"/>
                    <a:gd name="connsiteY38" fmla="*/ 188002 h 380632"/>
                    <a:gd name="connsiteX39" fmla="*/ 47443 w 380929"/>
                    <a:gd name="connsiteY39" fmla="*/ 187661 h 380632"/>
                    <a:gd name="connsiteX40" fmla="*/ 74352 w 380929"/>
                    <a:gd name="connsiteY40" fmla="*/ 187661 h 380632"/>
                    <a:gd name="connsiteX41" fmla="*/ 219091 w 380929"/>
                    <a:gd name="connsiteY41" fmla="*/ 122661 h 380632"/>
                    <a:gd name="connsiteX42" fmla="*/ 245024 w 380929"/>
                    <a:gd name="connsiteY42" fmla="*/ 190610 h 380632"/>
                    <a:gd name="connsiteX43" fmla="*/ 193640 w 380929"/>
                    <a:gd name="connsiteY43" fmla="*/ 190610 h 380632"/>
                    <a:gd name="connsiteX44" fmla="*/ 218948 w 380929"/>
                    <a:gd name="connsiteY44" fmla="*/ 105946 h 380632"/>
                    <a:gd name="connsiteX45" fmla="*/ 251320 w 380929"/>
                    <a:gd name="connsiteY45" fmla="*/ 190610 h 380632"/>
                    <a:gd name="connsiteX46" fmla="*/ 248171 w 380929"/>
                    <a:gd name="connsiteY46" fmla="*/ 190610 h 380632"/>
                    <a:gd name="connsiteX47" fmla="*/ 218991 w 380929"/>
                    <a:gd name="connsiteY47" fmla="*/ 114279 h 380632"/>
                    <a:gd name="connsiteX48" fmla="*/ 190419 w 380929"/>
                    <a:gd name="connsiteY48" fmla="*/ 190610 h 380632"/>
                    <a:gd name="connsiteX49" fmla="*/ 193640 w 380929"/>
                    <a:gd name="connsiteY49" fmla="*/ 190610 h 380632"/>
                    <a:gd name="connsiteX50" fmla="*/ 192515 w 380929"/>
                    <a:gd name="connsiteY50" fmla="*/ 193614 h 380632"/>
                    <a:gd name="connsiteX51" fmla="*/ 154175 w 380929"/>
                    <a:gd name="connsiteY51" fmla="*/ 193614 h 380632"/>
                    <a:gd name="connsiteX52" fmla="*/ 133267 w 380929"/>
                    <a:gd name="connsiteY52" fmla="*/ 235281 h 380632"/>
                    <a:gd name="connsiteX53" fmla="*/ 110564 w 380929"/>
                    <a:gd name="connsiteY53" fmla="*/ 190610 h 380632"/>
                    <a:gd name="connsiteX54" fmla="*/ 113883 w 380929"/>
                    <a:gd name="connsiteY54" fmla="*/ 190610 h 380632"/>
                    <a:gd name="connsiteX55" fmla="*/ 133228 w 380929"/>
                    <a:gd name="connsiteY55" fmla="*/ 228656 h 380632"/>
                    <a:gd name="connsiteX56" fmla="*/ 152324 w 380929"/>
                    <a:gd name="connsiteY56" fmla="*/ 190610 h 380632"/>
                    <a:gd name="connsiteX57" fmla="*/ 149051 w 380929"/>
                    <a:gd name="connsiteY57" fmla="*/ 190610 h 380632"/>
                    <a:gd name="connsiteX58" fmla="*/ 150508 w 380929"/>
                    <a:gd name="connsiteY58" fmla="*/ 187709 h 380632"/>
                    <a:gd name="connsiteX59" fmla="*/ 188371 w 380929"/>
                    <a:gd name="connsiteY59" fmla="*/ 187709 h 380632"/>
                    <a:gd name="connsiteX60" fmla="*/ 58420 w 380929"/>
                    <a:gd name="connsiteY60" fmla="*/ 43351 h 380632"/>
                    <a:gd name="connsiteX61" fmla="*/ 322362 w 380929"/>
                    <a:gd name="connsiteY61" fmla="*/ 43351 h 380632"/>
                    <a:gd name="connsiteX62" fmla="*/ 338174 w 380929"/>
                    <a:gd name="connsiteY62" fmla="*/ 59115 h 380632"/>
                    <a:gd name="connsiteX63" fmla="*/ 338174 w 380929"/>
                    <a:gd name="connsiteY63" fmla="*/ 189963 h 380632"/>
                    <a:gd name="connsiteX64" fmla="*/ 335968 w 380929"/>
                    <a:gd name="connsiteY64" fmla="*/ 187757 h 380632"/>
                    <a:gd name="connsiteX65" fmla="*/ 333634 w 380929"/>
                    <a:gd name="connsiteY65" fmla="*/ 187757 h 380632"/>
                    <a:gd name="connsiteX66" fmla="*/ 333634 w 380929"/>
                    <a:gd name="connsiteY66" fmla="*/ 59126 h 380632"/>
                    <a:gd name="connsiteX67" fmla="*/ 322302 w 380929"/>
                    <a:gd name="connsiteY67" fmla="*/ 47792 h 380632"/>
                    <a:gd name="connsiteX68" fmla="*/ 58428 w 380929"/>
                    <a:gd name="connsiteY68" fmla="*/ 47792 h 380632"/>
                    <a:gd name="connsiteX69" fmla="*/ 47096 w 380929"/>
                    <a:gd name="connsiteY69" fmla="*/ 59126 h 380632"/>
                    <a:gd name="connsiteX70" fmla="*/ 47096 w 380929"/>
                    <a:gd name="connsiteY70" fmla="*/ 188002 h 380632"/>
                    <a:gd name="connsiteX71" fmla="*/ 44442 w 380929"/>
                    <a:gd name="connsiteY71" fmla="*/ 190614 h 380632"/>
                    <a:gd name="connsiteX72" fmla="*/ 47096 w 380929"/>
                    <a:gd name="connsiteY72" fmla="*/ 193267 h 380632"/>
                    <a:gd name="connsiteX73" fmla="*/ 47096 w 380929"/>
                    <a:gd name="connsiteY73" fmla="*/ 284803 h 380632"/>
                    <a:gd name="connsiteX74" fmla="*/ 58428 w 380929"/>
                    <a:gd name="connsiteY74" fmla="*/ 296089 h 380632"/>
                    <a:gd name="connsiteX75" fmla="*/ 322302 w 380929"/>
                    <a:gd name="connsiteY75" fmla="*/ 296089 h 380632"/>
                    <a:gd name="connsiteX76" fmla="*/ 333634 w 380929"/>
                    <a:gd name="connsiteY76" fmla="*/ 284803 h 380632"/>
                    <a:gd name="connsiteX77" fmla="*/ 333634 w 380929"/>
                    <a:gd name="connsiteY77" fmla="*/ 193709 h 380632"/>
                    <a:gd name="connsiteX78" fmla="*/ 335968 w 380929"/>
                    <a:gd name="connsiteY78" fmla="*/ 193709 h 380632"/>
                    <a:gd name="connsiteX79" fmla="*/ 338174 w 380929"/>
                    <a:gd name="connsiteY79" fmla="*/ 191538 h 380632"/>
                    <a:gd name="connsiteX80" fmla="*/ 338174 w 380929"/>
                    <a:gd name="connsiteY80" fmla="*/ 284814 h 380632"/>
                    <a:gd name="connsiteX81" fmla="*/ 322362 w 380929"/>
                    <a:gd name="connsiteY81" fmla="*/ 300578 h 380632"/>
                    <a:gd name="connsiteX82" fmla="*/ 58420 w 380929"/>
                    <a:gd name="connsiteY82" fmla="*/ 300578 h 380632"/>
                    <a:gd name="connsiteX83" fmla="*/ 42656 w 380929"/>
                    <a:gd name="connsiteY83" fmla="*/ 284814 h 380632"/>
                    <a:gd name="connsiteX84" fmla="*/ 42656 w 380929"/>
                    <a:gd name="connsiteY84" fmla="*/ 59115 h 380632"/>
                    <a:gd name="connsiteX85" fmla="*/ 58420 w 380929"/>
                    <a:gd name="connsiteY85" fmla="*/ 43351 h 380632"/>
                    <a:gd name="connsiteX86" fmla="*/ 58428 w 380929"/>
                    <a:gd name="connsiteY86" fmla="*/ 38887 h 380632"/>
                    <a:gd name="connsiteX87" fmla="*/ 38192 w 380929"/>
                    <a:gd name="connsiteY87" fmla="*/ 59126 h 380632"/>
                    <a:gd name="connsiteX88" fmla="*/ 38192 w 380929"/>
                    <a:gd name="connsiteY88" fmla="*/ 284803 h 380632"/>
                    <a:gd name="connsiteX89" fmla="*/ 58428 w 380929"/>
                    <a:gd name="connsiteY89" fmla="*/ 305042 h 380632"/>
                    <a:gd name="connsiteX90" fmla="*/ 322302 w 380929"/>
                    <a:gd name="connsiteY90" fmla="*/ 305042 h 380632"/>
                    <a:gd name="connsiteX91" fmla="*/ 342538 w 380929"/>
                    <a:gd name="connsiteY91" fmla="*/ 284803 h 380632"/>
                    <a:gd name="connsiteX92" fmla="*/ 342538 w 380929"/>
                    <a:gd name="connsiteY92" fmla="*/ 59126 h 380632"/>
                    <a:gd name="connsiteX93" fmla="*/ 322302 w 380929"/>
                    <a:gd name="connsiteY93" fmla="*/ 38887 h 380632"/>
                    <a:gd name="connsiteX94" fmla="*/ 20237 w 380929"/>
                    <a:gd name="connsiteY94" fmla="*/ 11906 h 380632"/>
                    <a:gd name="connsiteX95" fmla="*/ 360692 w 380929"/>
                    <a:gd name="connsiteY95" fmla="*/ 11906 h 380632"/>
                    <a:gd name="connsiteX96" fmla="*/ 360692 w 380929"/>
                    <a:gd name="connsiteY96" fmla="*/ 11953 h 380632"/>
                    <a:gd name="connsiteX97" fmla="*/ 369025 w 380929"/>
                    <a:gd name="connsiteY97" fmla="*/ 20287 h 380632"/>
                    <a:gd name="connsiteX98" fmla="*/ 369025 w 380929"/>
                    <a:gd name="connsiteY98" fmla="*/ 322696 h 380632"/>
                    <a:gd name="connsiteX99" fmla="*/ 360692 w 380929"/>
                    <a:gd name="connsiteY99" fmla="*/ 331030 h 380632"/>
                    <a:gd name="connsiteX100" fmla="*/ 20237 w 380929"/>
                    <a:gd name="connsiteY100" fmla="*/ 331030 h 380632"/>
                    <a:gd name="connsiteX101" fmla="*/ 11904 w 380929"/>
                    <a:gd name="connsiteY101" fmla="*/ 322696 h 380632"/>
                    <a:gd name="connsiteX102" fmla="*/ 11904 w 380929"/>
                    <a:gd name="connsiteY102" fmla="*/ 20240 h 380632"/>
                    <a:gd name="connsiteX103" fmla="*/ 20237 w 380929"/>
                    <a:gd name="connsiteY103" fmla="*/ 11906 h 380632"/>
                    <a:gd name="connsiteX104" fmla="*/ 20237 w 380929"/>
                    <a:gd name="connsiteY104" fmla="*/ 5952 h 380632"/>
                    <a:gd name="connsiteX105" fmla="*/ 5952 w 380929"/>
                    <a:gd name="connsiteY105" fmla="*/ 20239 h 380632"/>
                    <a:gd name="connsiteX106" fmla="*/ 5952 w 380929"/>
                    <a:gd name="connsiteY106" fmla="*/ 322697 h 380632"/>
                    <a:gd name="connsiteX107" fmla="*/ 20237 w 380929"/>
                    <a:gd name="connsiteY107" fmla="*/ 336984 h 380632"/>
                    <a:gd name="connsiteX108" fmla="*/ 360692 w 380929"/>
                    <a:gd name="connsiteY108" fmla="*/ 336984 h 380632"/>
                    <a:gd name="connsiteX109" fmla="*/ 374977 w 380929"/>
                    <a:gd name="connsiteY109" fmla="*/ 322697 h 380632"/>
                    <a:gd name="connsiteX110" fmla="*/ 374977 w 380929"/>
                    <a:gd name="connsiteY110" fmla="*/ 20239 h 380632"/>
                    <a:gd name="connsiteX111" fmla="*/ 360692 w 380929"/>
                    <a:gd name="connsiteY111" fmla="*/ 5952 h 380632"/>
                    <a:gd name="connsiteX112" fmla="*/ 20237 w 380929"/>
                    <a:gd name="connsiteY112" fmla="*/ 0 h 380632"/>
                    <a:gd name="connsiteX113" fmla="*/ 360692 w 380929"/>
                    <a:gd name="connsiteY113" fmla="*/ 0 h 380632"/>
                    <a:gd name="connsiteX114" fmla="*/ 380929 w 380929"/>
                    <a:gd name="connsiteY114" fmla="*/ 20240 h 380632"/>
                    <a:gd name="connsiteX115" fmla="*/ 380929 w 380929"/>
                    <a:gd name="connsiteY115" fmla="*/ 322696 h 380632"/>
                    <a:gd name="connsiteX116" fmla="*/ 360692 w 380929"/>
                    <a:gd name="connsiteY116" fmla="*/ 342936 h 380632"/>
                    <a:gd name="connsiteX117" fmla="*/ 20237 w 380929"/>
                    <a:gd name="connsiteY117" fmla="*/ 342936 h 380632"/>
                    <a:gd name="connsiteX118" fmla="*/ 0 w 380929"/>
                    <a:gd name="connsiteY118" fmla="*/ 322696 h 380632"/>
                    <a:gd name="connsiteX119" fmla="*/ 0 w 380929"/>
                    <a:gd name="connsiteY119" fmla="*/ 20240 h 380632"/>
                    <a:gd name="connsiteX120" fmla="*/ 20237 w 380929"/>
                    <a:gd name="connsiteY120" fmla="*/ 0 h 380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380929" h="380632">
                      <a:moveTo>
                        <a:pt x="42620" y="371704"/>
                      </a:moveTo>
                      <a:lnTo>
                        <a:pt x="338360" y="371704"/>
                      </a:lnTo>
                      <a:cubicBezTo>
                        <a:pt x="340836" y="371704"/>
                        <a:pt x="342836" y="373709"/>
                        <a:pt x="342836" y="376144"/>
                      </a:cubicBezTo>
                      <a:cubicBezTo>
                        <a:pt x="342836" y="378627"/>
                        <a:pt x="340836" y="380632"/>
                        <a:pt x="338408" y="380632"/>
                      </a:cubicBezTo>
                      <a:lnTo>
                        <a:pt x="42620" y="380632"/>
                      </a:lnTo>
                      <a:cubicBezTo>
                        <a:pt x="40192" y="380632"/>
                        <a:pt x="38192" y="378627"/>
                        <a:pt x="38192" y="376144"/>
                      </a:cubicBezTo>
                      <a:cubicBezTo>
                        <a:pt x="38192" y="373709"/>
                        <a:pt x="40192" y="371704"/>
                        <a:pt x="42620" y="371704"/>
                      </a:cubicBezTo>
                      <a:close/>
                      <a:moveTo>
                        <a:pt x="251320" y="190610"/>
                      </a:moveTo>
                      <a:lnTo>
                        <a:pt x="301691" y="190610"/>
                      </a:lnTo>
                      <a:lnTo>
                        <a:pt x="277196" y="258281"/>
                      </a:lnTo>
                      <a:close/>
                      <a:moveTo>
                        <a:pt x="117256" y="190610"/>
                      </a:moveTo>
                      <a:lnTo>
                        <a:pt x="149051" y="190610"/>
                      </a:lnTo>
                      <a:lnTo>
                        <a:pt x="133219" y="222138"/>
                      </a:lnTo>
                      <a:close/>
                      <a:moveTo>
                        <a:pt x="338174" y="189963"/>
                      </a:moveTo>
                      <a:lnTo>
                        <a:pt x="338968" y="190757"/>
                      </a:lnTo>
                      <a:lnTo>
                        <a:pt x="338174" y="191538"/>
                      </a:lnTo>
                      <a:close/>
                      <a:moveTo>
                        <a:pt x="302724" y="187757"/>
                      </a:moveTo>
                      <a:lnTo>
                        <a:pt x="333634" y="187757"/>
                      </a:lnTo>
                      <a:lnTo>
                        <a:pt x="333634" y="193709"/>
                      </a:lnTo>
                      <a:lnTo>
                        <a:pt x="306867" y="193709"/>
                      </a:lnTo>
                      <a:lnTo>
                        <a:pt x="277339" y="275281"/>
                      </a:lnTo>
                      <a:lnTo>
                        <a:pt x="245024" y="190610"/>
                      </a:lnTo>
                      <a:lnTo>
                        <a:pt x="248171" y="190610"/>
                      </a:lnTo>
                      <a:lnTo>
                        <a:pt x="277277" y="266750"/>
                      </a:lnTo>
                      <a:lnTo>
                        <a:pt x="304801" y="190610"/>
                      </a:lnTo>
                      <a:lnTo>
                        <a:pt x="301691" y="190610"/>
                      </a:lnTo>
                      <a:close/>
                      <a:moveTo>
                        <a:pt x="94641" y="159280"/>
                      </a:moveTo>
                      <a:lnTo>
                        <a:pt x="110564" y="190610"/>
                      </a:lnTo>
                      <a:lnTo>
                        <a:pt x="79473" y="190610"/>
                      </a:lnTo>
                      <a:close/>
                      <a:moveTo>
                        <a:pt x="94593" y="145851"/>
                      </a:moveTo>
                      <a:lnTo>
                        <a:pt x="117256" y="190610"/>
                      </a:lnTo>
                      <a:lnTo>
                        <a:pt x="113883" y="190610"/>
                      </a:lnTo>
                      <a:lnTo>
                        <a:pt x="94561" y="152611"/>
                      </a:lnTo>
                      <a:lnTo>
                        <a:pt x="76133" y="190610"/>
                      </a:lnTo>
                      <a:lnTo>
                        <a:pt x="79473" y="190610"/>
                      </a:lnTo>
                      <a:lnTo>
                        <a:pt x="78019" y="193614"/>
                      </a:lnTo>
                      <a:lnTo>
                        <a:pt x="47443" y="193614"/>
                      </a:lnTo>
                      <a:lnTo>
                        <a:pt x="47096" y="193267"/>
                      </a:lnTo>
                      <a:lnTo>
                        <a:pt x="47096" y="188002"/>
                      </a:lnTo>
                      <a:lnTo>
                        <a:pt x="47443" y="187661"/>
                      </a:lnTo>
                      <a:lnTo>
                        <a:pt x="74352" y="187661"/>
                      </a:lnTo>
                      <a:close/>
                      <a:moveTo>
                        <a:pt x="219091" y="122661"/>
                      </a:moveTo>
                      <a:lnTo>
                        <a:pt x="245024" y="190610"/>
                      </a:lnTo>
                      <a:lnTo>
                        <a:pt x="193640" y="190610"/>
                      </a:lnTo>
                      <a:close/>
                      <a:moveTo>
                        <a:pt x="218948" y="105946"/>
                      </a:moveTo>
                      <a:lnTo>
                        <a:pt x="251320" y="190610"/>
                      </a:lnTo>
                      <a:lnTo>
                        <a:pt x="248171" y="190610"/>
                      </a:lnTo>
                      <a:lnTo>
                        <a:pt x="218991" y="114279"/>
                      </a:lnTo>
                      <a:lnTo>
                        <a:pt x="190419" y="190610"/>
                      </a:lnTo>
                      <a:lnTo>
                        <a:pt x="193640" y="190610"/>
                      </a:lnTo>
                      <a:lnTo>
                        <a:pt x="192515" y="193614"/>
                      </a:lnTo>
                      <a:lnTo>
                        <a:pt x="154175" y="193614"/>
                      </a:lnTo>
                      <a:lnTo>
                        <a:pt x="133267" y="235281"/>
                      </a:lnTo>
                      <a:lnTo>
                        <a:pt x="110564" y="190610"/>
                      </a:lnTo>
                      <a:lnTo>
                        <a:pt x="113883" y="190610"/>
                      </a:lnTo>
                      <a:lnTo>
                        <a:pt x="133228" y="228656"/>
                      </a:lnTo>
                      <a:lnTo>
                        <a:pt x="152324" y="190610"/>
                      </a:lnTo>
                      <a:lnTo>
                        <a:pt x="149051" y="190610"/>
                      </a:lnTo>
                      <a:lnTo>
                        <a:pt x="150508" y="187709"/>
                      </a:lnTo>
                      <a:lnTo>
                        <a:pt x="188371" y="187709"/>
                      </a:lnTo>
                      <a:close/>
                      <a:moveTo>
                        <a:pt x="58420" y="43351"/>
                      </a:moveTo>
                      <a:lnTo>
                        <a:pt x="322362" y="43351"/>
                      </a:lnTo>
                      <a:cubicBezTo>
                        <a:pt x="331078" y="43351"/>
                        <a:pt x="338174" y="50399"/>
                        <a:pt x="338174" y="59115"/>
                      </a:cubicBezTo>
                      <a:lnTo>
                        <a:pt x="338174" y="189963"/>
                      </a:lnTo>
                      <a:lnTo>
                        <a:pt x="335968" y="187757"/>
                      </a:lnTo>
                      <a:lnTo>
                        <a:pt x="333634" y="187757"/>
                      </a:lnTo>
                      <a:lnTo>
                        <a:pt x="333634" y="59126"/>
                      </a:lnTo>
                      <a:cubicBezTo>
                        <a:pt x="333634" y="52887"/>
                        <a:pt x="328587" y="47792"/>
                        <a:pt x="322302" y="47792"/>
                      </a:cubicBezTo>
                      <a:lnTo>
                        <a:pt x="58428" y="47792"/>
                      </a:lnTo>
                      <a:cubicBezTo>
                        <a:pt x="52191" y="47792"/>
                        <a:pt x="47096" y="52887"/>
                        <a:pt x="47096" y="59126"/>
                      </a:cubicBezTo>
                      <a:lnTo>
                        <a:pt x="47096" y="188002"/>
                      </a:lnTo>
                      <a:lnTo>
                        <a:pt x="44442" y="190614"/>
                      </a:lnTo>
                      <a:lnTo>
                        <a:pt x="47096" y="193267"/>
                      </a:lnTo>
                      <a:lnTo>
                        <a:pt x="47096" y="284803"/>
                      </a:lnTo>
                      <a:cubicBezTo>
                        <a:pt x="47096" y="291042"/>
                        <a:pt x="52191" y="296089"/>
                        <a:pt x="58428" y="296089"/>
                      </a:cubicBezTo>
                      <a:lnTo>
                        <a:pt x="322302" y="296089"/>
                      </a:lnTo>
                      <a:cubicBezTo>
                        <a:pt x="328587" y="296089"/>
                        <a:pt x="333634" y="291042"/>
                        <a:pt x="333634" y="284803"/>
                      </a:cubicBezTo>
                      <a:lnTo>
                        <a:pt x="333634" y="193709"/>
                      </a:lnTo>
                      <a:lnTo>
                        <a:pt x="335968" y="193709"/>
                      </a:lnTo>
                      <a:lnTo>
                        <a:pt x="338174" y="191538"/>
                      </a:lnTo>
                      <a:lnTo>
                        <a:pt x="338174" y="284814"/>
                      </a:lnTo>
                      <a:cubicBezTo>
                        <a:pt x="338174" y="293482"/>
                        <a:pt x="331078" y="300578"/>
                        <a:pt x="322362" y="300578"/>
                      </a:cubicBezTo>
                      <a:lnTo>
                        <a:pt x="58420" y="300578"/>
                      </a:lnTo>
                      <a:cubicBezTo>
                        <a:pt x="49705" y="300578"/>
                        <a:pt x="42656" y="293482"/>
                        <a:pt x="42656" y="284814"/>
                      </a:cubicBezTo>
                      <a:lnTo>
                        <a:pt x="42656" y="59115"/>
                      </a:lnTo>
                      <a:cubicBezTo>
                        <a:pt x="42656" y="50399"/>
                        <a:pt x="49705" y="43351"/>
                        <a:pt x="58420" y="43351"/>
                      </a:cubicBezTo>
                      <a:close/>
                      <a:moveTo>
                        <a:pt x="58428" y="38887"/>
                      </a:moveTo>
                      <a:cubicBezTo>
                        <a:pt x="47286" y="38887"/>
                        <a:pt x="38192" y="47982"/>
                        <a:pt x="38192" y="59126"/>
                      </a:cubicBezTo>
                      <a:lnTo>
                        <a:pt x="38192" y="284803"/>
                      </a:lnTo>
                      <a:cubicBezTo>
                        <a:pt x="38192" y="295899"/>
                        <a:pt x="47286" y="305042"/>
                        <a:pt x="58428" y="305042"/>
                      </a:cubicBezTo>
                      <a:lnTo>
                        <a:pt x="322302" y="305042"/>
                      </a:lnTo>
                      <a:cubicBezTo>
                        <a:pt x="333444" y="305042"/>
                        <a:pt x="342538" y="295899"/>
                        <a:pt x="342538" y="284803"/>
                      </a:cubicBezTo>
                      <a:lnTo>
                        <a:pt x="342538" y="59126"/>
                      </a:lnTo>
                      <a:cubicBezTo>
                        <a:pt x="342538" y="47982"/>
                        <a:pt x="333444" y="38887"/>
                        <a:pt x="322302" y="38887"/>
                      </a:cubicBezTo>
                      <a:close/>
                      <a:moveTo>
                        <a:pt x="20237" y="11906"/>
                      </a:moveTo>
                      <a:lnTo>
                        <a:pt x="360692" y="11906"/>
                      </a:lnTo>
                      <a:lnTo>
                        <a:pt x="360692" y="11953"/>
                      </a:lnTo>
                      <a:cubicBezTo>
                        <a:pt x="365311" y="11953"/>
                        <a:pt x="369025" y="15668"/>
                        <a:pt x="369025" y="20287"/>
                      </a:cubicBezTo>
                      <a:lnTo>
                        <a:pt x="369025" y="322696"/>
                      </a:lnTo>
                      <a:cubicBezTo>
                        <a:pt x="369025" y="327268"/>
                        <a:pt x="365311" y="331030"/>
                        <a:pt x="360692" y="331030"/>
                      </a:cubicBezTo>
                      <a:lnTo>
                        <a:pt x="20237" y="331030"/>
                      </a:lnTo>
                      <a:cubicBezTo>
                        <a:pt x="15666" y="331030"/>
                        <a:pt x="11904" y="327268"/>
                        <a:pt x="11904" y="322696"/>
                      </a:cubicBezTo>
                      <a:lnTo>
                        <a:pt x="11904" y="20240"/>
                      </a:lnTo>
                      <a:cubicBezTo>
                        <a:pt x="11904" y="15668"/>
                        <a:pt x="15666" y="11906"/>
                        <a:pt x="20237" y="11906"/>
                      </a:cubicBezTo>
                      <a:close/>
                      <a:moveTo>
                        <a:pt x="20237" y="5952"/>
                      </a:moveTo>
                      <a:cubicBezTo>
                        <a:pt x="12380" y="5952"/>
                        <a:pt x="5952" y="12381"/>
                        <a:pt x="5952" y="20239"/>
                      </a:cubicBezTo>
                      <a:lnTo>
                        <a:pt x="5952" y="322697"/>
                      </a:lnTo>
                      <a:cubicBezTo>
                        <a:pt x="5952" y="330555"/>
                        <a:pt x="12380" y="336984"/>
                        <a:pt x="20237" y="336984"/>
                      </a:cubicBezTo>
                      <a:lnTo>
                        <a:pt x="360692" y="336984"/>
                      </a:lnTo>
                      <a:cubicBezTo>
                        <a:pt x="368549" y="336984"/>
                        <a:pt x="374977" y="330555"/>
                        <a:pt x="374977" y="322697"/>
                      </a:cubicBezTo>
                      <a:lnTo>
                        <a:pt x="374977" y="20239"/>
                      </a:lnTo>
                      <a:cubicBezTo>
                        <a:pt x="374977" y="12381"/>
                        <a:pt x="368549" y="5952"/>
                        <a:pt x="360692" y="5952"/>
                      </a:cubicBezTo>
                      <a:close/>
                      <a:moveTo>
                        <a:pt x="20237" y="0"/>
                      </a:moveTo>
                      <a:lnTo>
                        <a:pt x="360692" y="0"/>
                      </a:lnTo>
                      <a:cubicBezTo>
                        <a:pt x="371834" y="0"/>
                        <a:pt x="380929" y="9143"/>
                        <a:pt x="380929" y="20240"/>
                      </a:cubicBezTo>
                      <a:lnTo>
                        <a:pt x="380929" y="322696"/>
                      </a:lnTo>
                      <a:cubicBezTo>
                        <a:pt x="380929" y="333793"/>
                        <a:pt x="371834" y="342936"/>
                        <a:pt x="360692" y="342936"/>
                      </a:cubicBezTo>
                      <a:lnTo>
                        <a:pt x="20237" y="342936"/>
                      </a:lnTo>
                      <a:cubicBezTo>
                        <a:pt x="9142" y="342936"/>
                        <a:pt x="0" y="333793"/>
                        <a:pt x="0" y="322696"/>
                      </a:cubicBezTo>
                      <a:lnTo>
                        <a:pt x="0" y="20240"/>
                      </a:lnTo>
                      <a:cubicBezTo>
                        <a:pt x="0" y="9143"/>
                        <a:pt x="9142" y="0"/>
                        <a:pt x="2023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338547" y="5178583"/>
                <a:ext cx="576637" cy="576637"/>
                <a:chOff x="8018583" y="2549769"/>
                <a:chExt cx="879231" cy="879231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8018583" y="2549769"/>
                  <a:ext cx="879231" cy="87923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rgbClr val="5360E8"/>
                    </a:solidFill>
                  </a:endParaRPr>
                </a:p>
              </p:txBody>
            </p:sp>
            <p:sp>
              <p:nvSpPr>
                <p:cNvPr id="17" name="iconfont-10799-5191697"/>
                <p:cNvSpPr>
                  <a:spLocks noChangeAspect="1"/>
                </p:cNvSpPr>
                <p:nvPr/>
              </p:nvSpPr>
              <p:spPr bwMode="auto">
                <a:xfrm>
                  <a:off x="8281883" y="2745493"/>
                  <a:ext cx="408919" cy="406751"/>
                </a:xfrm>
                <a:custGeom>
                  <a:avLst/>
                  <a:gdLst>
                    <a:gd name="T0" fmla="*/ 2711 w 2800"/>
                    <a:gd name="T1" fmla="*/ 736 h 2789"/>
                    <a:gd name="T2" fmla="*/ 2592 w 2800"/>
                    <a:gd name="T3" fmla="*/ 813 h 2789"/>
                    <a:gd name="T4" fmla="*/ 2492 w 2800"/>
                    <a:gd name="T5" fmla="*/ 1029 h 2789"/>
                    <a:gd name="T6" fmla="*/ 1771 w 2800"/>
                    <a:gd name="T7" fmla="*/ 307 h 2789"/>
                    <a:gd name="T8" fmla="*/ 1986 w 2800"/>
                    <a:gd name="T9" fmla="*/ 207 h 2789"/>
                    <a:gd name="T10" fmla="*/ 2064 w 2800"/>
                    <a:gd name="T11" fmla="*/ 89 h 2789"/>
                    <a:gd name="T12" fmla="*/ 1945 w 2800"/>
                    <a:gd name="T13" fmla="*/ 11 h 2789"/>
                    <a:gd name="T14" fmla="*/ 1470 w 2800"/>
                    <a:gd name="T15" fmla="*/ 295 h 2789"/>
                    <a:gd name="T16" fmla="*/ 1284 w 2800"/>
                    <a:gd name="T17" fmla="*/ 1289 h 2789"/>
                    <a:gd name="T18" fmla="*/ 310 w 2800"/>
                    <a:gd name="T19" fmla="*/ 1455 h 2789"/>
                    <a:gd name="T20" fmla="*/ 13 w 2800"/>
                    <a:gd name="T21" fmla="*/ 1942 h 2789"/>
                    <a:gd name="T22" fmla="*/ 87 w 2800"/>
                    <a:gd name="T23" fmla="*/ 2062 h 2789"/>
                    <a:gd name="T24" fmla="*/ 110 w 2800"/>
                    <a:gd name="T25" fmla="*/ 2065 h 2789"/>
                    <a:gd name="T26" fmla="*/ 207 w 2800"/>
                    <a:gd name="T27" fmla="*/ 1987 h 2789"/>
                    <a:gd name="T28" fmla="*/ 316 w 2800"/>
                    <a:gd name="T29" fmla="*/ 1763 h 2789"/>
                    <a:gd name="T30" fmla="*/ 1037 w 2800"/>
                    <a:gd name="T31" fmla="*/ 2484 h 2789"/>
                    <a:gd name="T32" fmla="*/ 812 w 2800"/>
                    <a:gd name="T33" fmla="*/ 2592 h 2789"/>
                    <a:gd name="T34" fmla="*/ 737 w 2800"/>
                    <a:gd name="T35" fmla="*/ 2712 h 2789"/>
                    <a:gd name="T36" fmla="*/ 835 w 2800"/>
                    <a:gd name="T37" fmla="*/ 2789 h 2789"/>
                    <a:gd name="T38" fmla="*/ 857 w 2800"/>
                    <a:gd name="T39" fmla="*/ 2787 h 2789"/>
                    <a:gd name="T40" fmla="*/ 1345 w 2800"/>
                    <a:gd name="T41" fmla="*/ 2489 h 2789"/>
                    <a:gd name="T42" fmla="*/ 1510 w 2800"/>
                    <a:gd name="T43" fmla="*/ 1516 h 2789"/>
                    <a:gd name="T44" fmla="*/ 2505 w 2800"/>
                    <a:gd name="T45" fmla="*/ 1329 h 2789"/>
                    <a:gd name="T46" fmla="*/ 2788 w 2800"/>
                    <a:gd name="T47" fmla="*/ 854 h 2789"/>
                    <a:gd name="T48" fmla="*/ 2711 w 2800"/>
                    <a:gd name="T49" fmla="*/ 736 h 2789"/>
                    <a:gd name="T50" fmla="*/ 2429 w 2800"/>
                    <a:gd name="T51" fmla="*/ 1116 h 2789"/>
                    <a:gd name="T52" fmla="*/ 2363 w 2800"/>
                    <a:gd name="T53" fmla="*/ 1188 h 2789"/>
                    <a:gd name="T54" fmla="*/ 2313 w 2800"/>
                    <a:gd name="T55" fmla="*/ 1230 h 2789"/>
                    <a:gd name="T56" fmla="*/ 1569 w 2800"/>
                    <a:gd name="T57" fmla="*/ 486 h 2789"/>
                    <a:gd name="T58" fmla="*/ 1612 w 2800"/>
                    <a:gd name="T59" fmla="*/ 436 h 2789"/>
                    <a:gd name="T60" fmla="*/ 1684 w 2800"/>
                    <a:gd name="T61" fmla="*/ 371 h 2789"/>
                    <a:gd name="T62" fmla="*/ 2429 w 2800"/>
                    <a:gd name="T63" fmla="*/ 1116 h 2789"/>
                    <a:gd name="T64" fmla="*/ 2031 w 2800"/>
                    <a:gd name="T65" fmla="*/ 1328 h 2789"/>
                    <a:gd name="T66" fmla="*/ 1471 w 2800"/>
                    <a:gd name="T67" fmla="*/ 769 h 2789"/>
                    <a:gd name="T68" fmla="*/ 1516 w 2800"/>
                    <a:gd name="T69" fmla="*/ 583 h 2789"/>
                    <a:gd name="T70" fmla="*/ 2216 w 2800"/>
                    <a:gd name="T71" fmla="*/ 1284 h 2789"/>
                    <a:gd name="T72" fmla="*/ 2031 w 2800"/>
                    <a:gd name="T73" fmla="*/ 1328 h 2789"/>
                    <a:gd name="T74" fmla="*/ 780 w 2800"/>
                    <a:gd name="T75" fmla="*/ 1466 h 2789"/>
                    <a:gd name="T76" fmla="*/ 1334 w 2800"/>
                    <a:gd name="T77" fmla="*/ 2019 h 2789"/>
                    <a:gd name="T78" fmla="*/ 1293 w 2800"/>
                    <a:gd name="T79" fmla="*/ 2208 h 2789"/>
                    <a:gd name="T80" fmla="*/ 591 w 2800"/>
                    <a:gd name="T81" fmla="*/ 1507 h 2789"/>
                    <a:gd name="T82" fmla="*/ 780 w 2800"/>
                    <a:gd name="T83" fmla="*/ 1466 h 2789"/>
                    <a:gd name="T84" fmla="*/ 927 w 2800"/>
                    <a:gd name="T85" fmla="*/ 1462 h 2789"/>
                    <a:gd name="T86" fmla="*/ 1307 w 2800"/>
                    <a:gd name="T87" fmla="*/ 1493 h 2789"/>
                    <a:gd name="T88" fmla="*/ 1338 w 2800"/>
                    <a:gd name="T89" fmla="*/ 1872 h 2789"/>
                    <a:gd name="T90" fmla="*/ 927 w 2800"/>
                    <a:gd name="T91" fmla="*/ 1462 h 2789"/>
                    <a:gd name="T92" fmla="*/ 380 w 2800"/>
                    <a:gd name="T93" fmla="*/ 1676 h 2789"/>
                    <a:gd name="T94" fmla="*/ 452 w 2800"/>
                    <a:gd name="T95" fmla="*/ 1596 h 2789"/>
                    <a:gd name="T96" fmla="*/ 494 w 2800"/>
                    <a:gd name="T97" fmla="*/ 1560 h 2789"/>
                    <a:gd name="T98" fmla="*/ 1239 w 2800"/>
                    <a:gd name="T99" fmla="*/ 2306 h 2789"/>
                    <a:gd name="T100" fmla="*/ 1203 w 2800"/>
                    <a:gd name="T101" fmla="*/ 2348 h 2789"/>
                    <a:gd name="T102" fmla="*/ 1124 w 2800"/>
                    <a:gd name="T103" fmla="*/ 2420 h 2789"/>
                    <a:gd name="T104" fmla="*/ 380 w 2800"/>
                    <a:gd name="T105" fmla="*/ 1676 h 2789"/>
                    <a:gd name="T106" fmla="*/ 1487 w 2800"/>
                    <a:gd name="T107" fmla="*/ 1312 h 2789"/>
                    <a:gd name="T108" fmla="*/ 1463 w 2800"/>
                    <a:gd name="T109" fmla="*/ 911 h 2789"/>
                    <a:gd name="T110" fmla="*/ 1888 w 2800"/>
                    <a:gd name="T111" fmla="*/ 1337 h 2789"/>
                    <a:gd name="T112" fmla="*/ 1487 w 2800"/>
                    <a:gd name="T113" fmla="*/ 1312 h 27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800" h="2789">
                      <a:moveTo>
                        <a:pt x="2711" y="736"/>
                      </a:moveTo>
                      <a:cubicBezTo>
                        <a:pt x="2657" y="725"/>
                        <a:pt x="2604" y="759"/>
                        <a:pt x="2592" y="813"/>
                      </a:cubicBezTo>
                      <a:cubicBezTo>
                        <a:pt x="2592" y="815"/>
                        <a:pt x="2571" y="908"/>
                        <a:pt x="2492" y="1029"/>
                      </a:cubicBezTo>
                      <a:lnTo>
                        <a:pt x="1771" y="307"/>
                      </a:lnTo>
                      <a:cubicBezTo>
                        <a:pt x="1891" y="229"/>
                        <a:pt x="1984" y="207"/>
                        <a:pt x="1986" y="207"/>
                      </a:cubicBezTo>
                      <a:cubicBezTo>
                        <a:pt x="2040" y="195"/>
                        <a:pt x="2075" y="143"/>
                        <a:pt x="2064" y="89"/>
                      </a:cubicBezTo>
                      <a:cubicBezTo>
                        <a:pt x="2052" y="35"/>
                        <a:pt x="1999" y="0"/>
                        <a:pt x="1945" y="11"/>
                      </a:cubicBezTo>
                      <a:cubicBezTo>
                        <a:pt x="1936" y="13"/>
                        <a:pt x="1701" y="64"/>
                        <a:pt x="1470" y="295"/>
                      </a:cubicBezTo>
                      <a:cubicBezTo>
                        <a:pt x="1240" y="525"/>
                        <a:pt x="1241" y="879"/>
                        <a:pt x="1284" y="1289"/>
                      </a:cubicBezTo>
                      <a:cubicBezTo>
                        <a:pt x="882" y="1245"/>
                        <a:pt x="538" y="1227"/>
                        <a:pt x="310" y="1455"/>
                      </a:cubicBezTo>
                      <a:cubicBezTo>
                        <a:pt x="73" y="1692"/>
                        <a:pt x="15" y="1932"/>
                        <a:pt x="13" y="1942"/>
                      </a:cubicBezTo>
                      <a:cubicBezTo>
                        <a:pt x="0" y="1996"/>
                        <a:pt x="34" y="2050"/>
                        <a:pt x="87" y="2062"/>
                      </a:cubicBezTo>
                      <a:cubicBezTo>
                        <a:pt x="95" y="2064"/>
                        <a:pt x="103" y="2065"/>
                        <a:pt x="110" y="2065"/>
                      </a:cubicBezTo>
                      <a:cubicBezTo>
                        <a:pt x="156" y="2065"/>
                        <a:pt x="197" y="2034"/>
                        <a:pt x="207" y="1987"/>
                      </a:cubicBezTo>
                      <a:cubicBezTo>
                        <a:pt x="208" y="1986"/>
                        <a:pt x="233" y="1888"/>
                        <a:pt x="316" y="1763"/>
                      </a:cubicBezTo>
                      <a:lnTo>
                        <a:pt x="1037" y="2484"/>
                      </a:lnTo>
                      <a:cubicBezTo>
                        <a:pt x="911" y="2567"/>
                        <a:pt x="813" y="2592"/>
                        <a:pt x="812" y="2592"/>
                      </a:cubicBezTo>
                      <a:cubicBezTo>
                        <a:pt x="758" y="2605"/>
                        <a:pt x="725" y="2658"/>
                        <a:pt x="737" y="2712"/>
                      </a:cubicBezTo>
                      <a:cubicBezTo>
                        <a:pt x="748" y="2758"/>
                        <a:pt x="789" y="2789"/>
                        <a:pt x="835" y="2789"/>
                      </a:cubicBezTo>
                      <a:cubicBezTo>
                        <a:pt x="842" y="2789"/>
                        <a:pt x="850" y="2789"/>
                        <a:pt x="857" y="2787"/>
                      </a:cubicBezTo>
                      <a:cubicBezTo>
                        <a:pt x="868" y="2784"/>
                        <a:pt x="1108" y="2726"/>
                        <a:pt x="1345" y="2489"/>
                      </a:cubicBezTo>
                      <a:cubicBezTo>
                        <a:pt x="1572" y="2262"/>
                        <a:pt x="1555" y="1917"/>
                        <a:pt x="1510" y="1516"/>
                      </a:cubicBezTo>
                      <a:cubicBezTo>
                        <a:pt x="1920" y="1558"/>
                        <a:pt x="2275" y="1559"/>
                        <a:pt x="2505" y="1329"/>
                      </a:cubicBezTo>
                      <a:cubicBezTo>
                        <a:pt x="2736" y="1098"/>
                        <a:pt x="2786" y="864"/>
                        <a:pt x="2788" y="854"/>
                      </a:cubicBezTo>
                      <a:cubicBezTo>
                        <a:pt x="2800" y="800"/>
                        <a:pt x="2765" y="747"/>
                        <a:pt x="2711" y="736"/>
                      </a:cubicBezTo>
                      <a:close/>
                      <a:moveTo>
                        <a:pt x="2429" y="1116"/>
                      </a:moveTo>
                      <a:cubicBezTo>
                        <a:pt x="2409" y="1139"/>
                        <a:pt x="2388" y="1164"/>
                        <a:pt x="2363" y="1188"/>
                      </a:cubicBezTo>
                      <a:cubicBezTo>
                        <a:pt x="2348" y="1203"/>
                        <a:pt x="2331" y="1217"/>
                        <a:pt x="2313" y="1230"/>
                      </a:cubicBezTo>
                      <a:lnTo>
                        <a:pt x="1569" y="486"/>
                      </a:lnTo>
                      <a:cubicBezTo>
                        <a:pt x="1582" y="468"/>
                        <a:pt x="1596" y="452"/>
                        <a:pt x="1612" y="436"/>
                      </a:cubicBezTo>
                      <a:cubicBezTo>
                        <a:pt x="1636" y="412"/>
                        <a:pt x="1660" y="390"/>
                        <a:pt x="1684" y="371"/>
                      </a:cubicBezTo>
                      <a:lnTo>
                        <a:pt x="2429" y="1116"/>
                      </a:lnTo>
                      <a:close/>
                      <a:moveTo>
                        <a:pt x="2031" y="1328"/>
                      </a:moveTo>
                      <a:lnTo>
                        <a:pt x="1471" y="769"/>
                      </a:lnTo>
                      <a:cubicBezTo>
                        <a:pt x="1479" y="699"/>
                        <a:pt x="1494" y="638"/>
                        <a:pt x="1516" y="583"/>
                      </a:cubicBezTo>
                      <a:lnTo>
                        <a:pt x="2216" y="1284"/>
                      </a:lnTo>
                      <a:cubicBezTo>
                        <a:pt x="2162" y="1306"/>
                        <a:pt x="2100" y="1320"/>
                        <a:pt x="2031" y="1328"/>
                      </a:cubicBezTo>
                      <a:close/>
                      <a:moveTo>
                        <a:pt x="780" y="1466"/>
                      </a:moveTo>
                      <a:lnTo>
                        <a:pt x="1334" y="2019"/>
                      </a:lnTo>
                      <a:cubicBezTo>
                        <a:pt x="1327" y="2089"/>
                        <a:pt x="1315" y="2152"/>
                        <a:pt x="1293" y="2208"/>
                      </a:cubicBezTo>
                      <a:lnTo>
                        <a:pt x="591" y="1507"/>
                      </a:lnTo>
                      <a:cubicBezTo>
                        <a:pt x="647" y="1485"/>
                        <a:pt x="711" y="1472"/>
                        <a:pt x="780" y="1466"/>
                      </a:cubicBezTo>
                      <a:close/>
                      <a:moveTo>
                        <a:pt x="927" y="1462"/>
                      </a:moveTo>
                      <a:cubicBezTo>
                        <a:pt x="1041" y="1464"/>
                        <a:pt x="1169" y="1477"/>
                        <a:pt x="1307" y="1493"/>
                      </a:cubicBezTo>
                      <a:cubicBezTo>
                        <a:pt x="1322" y="1631"/>
                        <a:pt x="1335" y="1758"/>
                        <a:pt x="1338" y="1872"/>
                      </a:cubicBezTo>
                      <a:lnTo>
                        <a:pt x="927" y="1462"/>
                      </a:lnTo>
                      <a:close/>
                      <a:moveTo>
                        <a:pt x="380" y="1676"/>
                      </a:moveTo>
                      <a:cubicBezTo>
                        <a:pt x="401" y="1650"/>
                        <a:pt x="425" y="1623"/>
                        <a:pt x="452" y="1596"/>
                      </a:cubicBezTo>
                      <a:cubicBezTo>
                        <a:pt x="465" y="1583"/>
                        <a:pt x="479" y="1571"/>
                        <a:pt x="494" y="1560"/>
                      </a:cubicBezTo>
                      <a:lnTo>
                        <a:pt x="1239" y="2306"/>
                      </a:lnTo>
                      <a:cubicBezTo>
                        <a:pt x="1228" y="2320"/>
                        <a:pt x="1216" y="2335"/>
                        <a:pt x="1203" y="2348"/>
                      </a:cubicBezTo>
                      <a:cubicBezTo>
                        <a:pt x="1177" y="2374"/>
                        <a:pt x="1150" y="2398"/>
                        <a:pt x="1124" y="2420"/>
                      </a:cubicBezTo>
                      <a:lnTo>
                        <a:pt x="380" y="1676"/>
                      </a:lnTo>
                      <a:close/>
                      <a:moveTo>
                        <a:pt x="1487" y="1312"/>
                      </a:moveTo>
                      <a:cubicBezTo>
                        <a:pt x="1471" y="1159"/>
                        <a:pt x="1461" y="1026"/>
                        <a:pt x="1463" y="911"/>
                      </a:cubicBezTo>
                      <a:lnTo>
                        <a:pt x="1888" y="1337"/>
                      </a:lnTo>
                      <a:cubicBezTo>
                        <a:pt x="1773" y="1338"/>
                        <a:pt x="1640" y="1328"/>
                        <a:pt x="1487" y="13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400">
                    <a:solidFill>
                      <a:srgbClr val="5360E8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2869336" y="5178583"/>
                <a:ext cx="576637" cy="576637"/>
                <a:chOff x="4794737" y="4671645"/>
                <a:chExt cx="879231" cy="879231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4794737" y="4671645"/>
                  <a:ext cx="879231" cy="87923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rgbClr val="5360E8"/>
                    </a:solidFill>
                  </a:endParaRPr>
                </a:p>
              </p:txBody>
            </p:sp>
            <p:sp>
              <p:nvSpPr>
                <p:cNvPr id="15" name="iconfont-10799-5191697"/>
                <p:cNvSpPr>
                  <a:spLocks noChangeAspect="1"/>
                </p:cNvSpPr>
                <p:nvPr/>
              </p:nvSpPr>
              <p:spPr bwMode="auto">
                <a:xfrm>
                  <a:off x="5052249" y="4875436"/>
                  <a:ext cx="364206" cy="408919"/>
                </a:xfrm>
                <a:custGeom>
                  <a:avLst/>
                  <a:gdLst>
                    <a:gd name="connsiteX0" fmla="*/ 285198 w 521763"/>
                    <a:gd name="connsiteY0" fmla="*/ 334359 h 585819"/>
                    <a:gd name="connsiteX1" fmla="*/ 285198 w 521763"/>
                    <a:gd name="connsiteY1" fmla="*/ 491862 h 585819"/>
                    <a:gd name="connsiteX2" fmla="*/ 289968 w 521763"/>
                    <a:gd name="connsiteY2" fmla="*/ 499955 h 585819"/>
                    <a:gd name="connsiteX3" fmla="*/ 406866 w 521763"/>
                    <a:gd name="connsiteY3" fmla="*/ 499955 h 585819"/>
                    <a:gd name="connsiteX4" fmla="*/ 412956 w 521763"/>
                    <a:gd name="connsiteY4" fmla="*/ 491862 h 585819"/>
                    <a:gd name="connsiteX5" fmla="*/ 412956 w 521763"/>
                    <a:gd name="connsiteY5" fmla="*/ 334359 h 585819"/>
                    <a:gd name="connsiteX6" fmla="*/ 109489 w 521763"/>
                    <a:gd name="connsiteY6" fmla="*/ 334359 h 585819"/>
                    <a:gd name="connsiteX7" fmla="*/ 109489 w 521763"/>
                    <a:gd name="connsiteY7" fmla="*/ 491862 h 585819"/>
                    <a:gd name="connsiteX8" fmla="*/ 114897 w 521763"/>
                    <a:gd name="connsiteY8" fmla="*/ 499955 h 585819"/>
                    <a:gd name="connsiteX9" fmla="*/ 231838 w 521763"/>
                    <a:gd name="connsiteY9" fmla="*/ 499955 h 585819"/>
                    <a:gd name="connsiteX10" fmla="*/ 237247 w 521763"/>
                    <a:gd name="connsiteY10" fmla="*/ 491862 h 585819"/>
                    <a:gd name="connsiteX11" fmla="*/ 237247 w 521763"/>
                    <a:gd name="connsiteY11" fmla="*/ 334359 h 585819"/>
                    <a:gd name="connsiteX12" fmla="*/ 289968 w 521763"/>
                    <a:gd name="connsiteY12" fmla="*/ 249176 h 585819"/>
                    <a:gd name="connsiteX13" fmla="*/ 285198 w 521763"/>
                    <a:gd name="connsiteY13" fmla="*/ 251901 h 585819"/>
                    <a:gd name="connsiteX14" fmla="*/ 285198 w 521763"/>
                    <a:gd name="connsiteY14" fmla="*/ 302585 h 585819"/>
                    <a:gd name="connsiteX15" fmla="*/ 412956 w 521763"/>
                    <a:gd name="connsiteY15" fmla="*/ 302585 h 585819"/>
                    <a:gd name="connsiteX16" fmla="*/ 412956 w 521763"/>
                    <a:gd name="connsiteY16" fmla="*/ 251901 h 585819"/>
                    <a:gd name="connsiteX17" fmla="*/ 406866 w 521763"/>
                    <a:gd name="connsiteY17" fmla="*/ 249176 h 585819"/>
                    <a:gd name="connsiteX18" fmla="*/ 114216 w 521763"/>
                    <a:gd name="connsiteY18" fmla="*/ 249176 h 585819"/>
                    <a:gd name="connsiteX19" fmla="*/ 108807 w 521763"/>
                    <a:gd name="connsiteY19" fmla="*/ 251901 h 585819"/>
                    <a:gd name="connsiteX20" fmla="*/ 108807 w 521763"/>
                    <a:gd name="connsiteY20" fmla="*/ 302585 h 585819"/>
                    <a:gd name="connsiteX21" fmla="*/ 236565 w 521763"/>
                    <a:gd name="connsiteY21" fmla="*/ 302585 h 585819"/>
                    <a:gd name="connsiteX22" fmla="*/ 236565 w 521763"/>
                    <a:gd name="connsiteY22" fmla="*/ 251901 h 585819"/>
                    <a:gd name="connsiteX23" fmla="*/ 231157 w 521763"/>
                    <a:gd name="connsiteY23" fmla="*/ 249176 h 585819"/>
                    <a:gd name="connsiteX24" fmla="*/ 32451 w 521763"/>
                    <a:gd name="connsiteY24" fmla="*/ 94398 h 585819"/>
                    <a:gd name="connsiteX25" fmla="*/ 143302 w 521763"/>
                    <a:gd name="connsiteY25" fmla="*/ 94398 h 585819"/>
                    <a:gd name="connsiteX26" fmla="*/ 143302 w 521763"/>
                    <a:gd name="connsiteY26" fmla="*/ 113309 h 585819"/>
                    <a:gd name="connsiteX27" fmla="*/ 185845 w 521763"/>
                    <a:gd name="connsiteY27" fmla="*/ 157945 h 585819"/>
                    <a:gd name="connsiteX28" fmla="*/ 202071 w 521763"/>
                    <a:gd name="connsiteY28" fmla="*/ 157945 h 585819"/>
                    <a:gd name="connsiteX29" fmla="*/ 202071 w 521763"/>
                    <a:gd name="connsiteY29" fmla="*/ 171446 h 585819"/>
                    <a:gd name="connsiteX30" fmla="*/ 244656 w 521763"/>
                    <a:gd name="connsiteY30" fmla="*/ 216721 h 585819"/>
                    <a:gd name="connsiteX31" fmla="*/ 277107 w 521763"/>
                    <a:gd name="connsiteY31" fmla="*/ 216721 h 585819"/>
                    <a:gd name="connsiteX32" fmla="*/ 319693 w 521763"/>
                    <a:gd name="connsiteY32" fmla="*/ 171446 h 585819"/>
                    <a:gd name="connsiteX33" fmla="*/ 319693 w 521763"/>
                    <a:gd name="connsiteY33" fmla="*/ 157945 h 585819"/>
                    <a:gd name="connsiteX34" fmla="*/ 335237 w 521763"/>
                    <a:gd name="connsiteY34" fmla="*/ 157945 h 585819"/>
                    <a:gd name="connsiteX35" fmla="*/ 378504 w 521763"/>
                    <a:gd name="connsiteY35" fmla="*/ 113309 h 585819"/>
                    <a:gd name="connsiteX36" fmla="*/ 378504 w 521763"/>
                    <a:gd name="connsiteY36" fmla="*/ 94398 h 585819"/>
                    <a:gd name="connsiteX37" fmla="*/ 489313 w 521763"/>
                    <a:gd name="connsiteY37" fmla="*/ 94398 h 585819"/>
                    <a:gd name="connsiteX38" fmla="*/ 494721 w 521763"/>
                    <a:gd name="connsiteY38" fmla="*/ 113309 h 585819"/>
                    <a:gd name="connsiteX39" fmla="*/ 494721 w 521763"/>
                    <a:gd name="connsiteY39" fmla="*/ 553364 h 585819"/>
                    <a:gd name="connsiteX40" fmla="*/ 505538 w 521763"/>
                    <a:gd name="connsiteY40" fmla="*/ 553364 h 585819"/>
                    <a:gd name="connsiteX41" fmla="*/ 521763 w 521763"/>
                    <a:gd name="connsiteY41" fmla="*/ 569592 h 585819"/>
                    <a:gd name="connsiteX42" fmla="*/ 505538 w 521763"/>
                    <a:gd name="connsiteY42" fmla="*/ 585819 h 585819"/>
                    <a:gd name="connsiteX43" fmla="*/ 16225 w 521763"/>
                    <a:gd name="connsiteY43" fmla="*/ 585819 h 585819"/>
                    <a:gd name="connsiteX44" fmla="*/ 0 w 521763"/>
                    <a:gd name="connsiteY44" fmla="*/ 569592 h 585819"/>
                    <a:gd name="connsiteX45" fmla="*/ 16225 w 521763"/>
                    <a:gd name="connsiteY45" fmla="*/ 553364 h 585819"/>
                    <a:gd name="connsiteX46" fmla="*/ 27042 w 521763"/>
                    <a:gd name="connsiteY46" fmla="*/ 553364 h 585819"/>
                    <a:gd name="connsiteX47" fmla="*/ 27042 w 521763"/>
                    <a:gd name="connsiteY47" fmla="*/ 113309 h 585819"/>
                    <a:gd name="connsiteX48" fmla="*/ 32451 w 521763"/>
                    <a:gd name="connsiteY48" fmla="*/ 94398 h 585819"/>
                    <a:gd name="connsiteX49" fmla="*/ 228277 w 521763"/>
                    <a:gd name="connsiteY49" fmla="*/ 71686 h 585819"/>
                    <a:gd name="connsiteX50" fmla="*/ 228277 w 521763"/>
                    <a:gd name="connsiteY50" fmla="*/ 78884 h 585819"/>
                    <a:gd name="connsiteX51" fmla="*/ 232405 w 521763"/>
                    <a:gd name="connsiteY51" fmla="*/ 83739 h 585819"/>
                    <a:gd name="connsiteX52" fmla="*/ 250620 w 521763"/>
                    <a:gd name="connsiteY52" fmla="*/ 83739 h 585819"/>
                    <a:gd name="connsiteX53" fmla="*/ 250620 w 521763"/>
                    <a:gd name="connsiteY53" fmla="*/ 100945 h 585819"/>
                    <a:gd name="connsiteX54" fmla="*/ 254706 w 521763"/>
                    <a:gd name="connsiteY54" fmla="*/ 105843 h 585819"/>
                    <a:gd name="connsiteX55" fmla="*/ 267047 w 521763"/>
                    <a:gd name="connsiteY55" fmla="*/ 105843 h 585819"/>
                    <a:gd name="connsiteX56" fmla="*/ 270877 w 521763"/>
                    <a:gd name="connsiteY56" fmla="*/ 100945 h 585819"/>
                    <a:gd name="connsiteX57" fmla="*/ 270877 w 521763"/>
                    <a:gd name="connsiteY57" fmla="*/ 83739 h 585819"/>
                    <a:gd name="connsiteX58" fmla="*/ 288837 w 521763"/>
                    <a:gd name="connsiteY58" fmla="*/ 83739 h 585819"/>
                    <a:gd name="connsiteX59" fmla="*/ 293220 w 521763"/>
                    <a:gd name="connsiteY59" fmla="*/ 78884 h 585819"/>
                    <a:gd name="connsiteX60" fmla="*/ 293220 w 521763"/>
                    <a:gd name="connsiteY60" fmla="*/ 71686 h 585819"/>
                    <a:gd name="connsiteX61" fmla="*/ 245323 w 521763"/>
                    <a:gd name="connsiteY61" fmla="*/ 0 h 585819"/>
                    <a:gd name="connsiteX62" fmla="*/ 277092 w 521763"/>
                    <a:gd name="connsiteY62" fmla="*/ 0 h 585819"/>
                    <a:gd name="connsiteX63" fmla="*/ 287908 w 521763"/>
                    <a:gd name="connsiteY63" fmla="*/ 8090 h 585819"/>
                    <a:gd name="connsiteX64" fmla="*/ 287908 w 521763"/>
                    <a:gd name="connsiteY64" fmla="*/ 58120 h 585819"/>
                    <a:gd name="connsiteX65" fmla="*/ 335221 w 521763"/>
                    <a:gd name="connsiteY65" fmla="*/ 58120 h 585819"/>
                    <a:gd name="connsiteX66" fmla="*/ 346719 w 521763"/>
                    <a:gd name="connsiteY66" fmla="*/ 66891 h 585819"/>
                    <a:gd name="connsiteX67" fmla="*/ 346719 w 521763"/>
                    <a:gd name="connsiteY67" fmla="*/ 98655 h 585819"/>
                    <a:gd name="connsiteX68" fmla="*/ 335221 w 521763"/>
                    <a:gd name="connsiteY68" fmla="*/ 111513 h 585819"/>
                    <a:gd name="connsiteX69" fmla="*/ 287908 w 521763"/>
                    <a:gd name="connsiteY69" fmla="*/ 111513 h 585819"/>
                    <a:gd name="connsiteX70" fmla="*/ 287908 w 521763"/>
                    <a:gd name="connsiteY70" fmla="*/ 156774 h 585819"/>
                    <a:gd name="connsiteX71" fmla="*/ 277773 w 521763"/>
                    <a:gd name="connsiteY71" fmla="*/ 169633 h 585819"/>
                    <a:gd name="connsiteX72" fmla="*/ 245323 w 521763"/>
                    <a:gd name="connsiteY72" fmla="*/ 169633 h 585819"/>
                    <a:gd name="connsiteX73" fmla="*/ 234506 w 521763"/>
                    <a:gd name="connsiteY73" fmla="*/ 156774 h 585819"/>
                    <a:gd name="connsiteX74" fmla="*/ 234506 w 521763"/>
                    <a:gd name="connsiteY74" fmla="*/ 111513 h 585819"/>
                    <a:gd name="connsiteX75" fmla="*/ 187193 w 521763"/>
                    <a:gd name="connsiteY75" fmla="*/ 111513 h 585819"/>
                    <a:gd name="connsiteX76" fmla="*/ 176376 w 521763"/>
                    <a:gd name="connsiteY76" fmla="*/ 98655 h 585819"/>
                    <a:gd name="connsiteX77" fmla="*/ 176376 w 521763"/>
                    <a:gd name="connsiteY77" fmla="*/ 66210 h 585819"/>
                    <a:gd name="connsiteX78" fmla="*/ 187193 w 521763"/>
                    <a:gd name="connsiteY78" fmla="*/ 58120 h 585819"/>
                    <a:gd name="connsiteX79" fmla="*/ 234506 w 521763"/>
                    <a:gd name="connsiteY79" fmla="*/ 58120 h 585819"/>
                    <a:gd name="connsiteX80" fmla="*/ 234506 w 521763"/>
                    <a:gd name="connsiteY80" fmla="*/ 8090 h 585819"/>
                    <a:gd name="connsiteX81" fmla="*/ 245323 w 521763"/>
                    <a:gd name="connsiteY81" fmla="*/ 0 h 585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</a:cxnLst>
                  <a:rect l="l" t="t" r="r" b="b"/>
                  <a:pathLst>
                    <a:path w="521763" h="585819">
                      <a:moveTo>
                        <a:pt x="285198" y="334359"/>
                      </a:moveTo>
                      <a:lnTo>
                        <a:pt x="285198" y="491862"/>
                      </a:lnTo>
                      <a:cubicBezTo>
                        <a:pt x="285198" y="495227"/>
                        <a:pt x="287242" y="499955"/>
                        <a:pt x="289968" y="499955"/>
                      </a:cubicBezTo>
                      <a:lnTo>
                        <a:pt x="406866" y="499955"/>
                      </a:lnTo>
                      <a:cubicBezTo>
                        <a:pt x="409592" y="499955"/>
                        <a:pt x="412956" y="494545"/>
                        <a:pt x="412956" y="491862"/>
                      </a:cubicBezTo>
                      <a:lnTo>
                        <a:pt x="412956" y="334359"/>
                      </a:lnTo>
                      <a:close/>
                      <a:moveTo>
                        <a:pt x="109489" y="334359"/>
                      </a:moveTo>
                      <a:lnTo>
                        <a:pt x="109489" y="491862"/>
                      </a:lnTo>
                      <a:cubicBezTo>
                        <a:pt x="109489" y="495227"/>
                        <a:pt x="112214" y="499955"/>
                        <a:pt x="114897" y="499955"/>
                      </a:cubicBezTo>
                      <a:lnTo>
                        <a:pt x="231838" y="499955"/>
                      </a:lnTo>
                      <a:cubicBezTo>
                        <a:pt x="234521" y="499955"/>
                        <a:pt x="237247" y="494545"/>
                        <a:pt x="237247" y="491862"/>
                      </a:cubicBezTo>
                      <a:lnTo>
                        <a:pt x="237247" y="334359"/>
                      </a:lnTo>
                      <a:close/>
                      <a:moveTo>
                        <a:pt x="289968" y="249176"/>
                      </a:moveTo>
                      <a:cubicBezTo>
                        <a:pt x="287242" y="249176"/>
                        <a:pt x="285198" y="249176"/>
                        <a:pt x="285198" y="251901"/>
                      </a:cubicBezTo>
                      <a:lnTo>
                        <a:pt x="285198" y="302585"/>
                      </a:lnTo>
                      <a:lnTo>
                        <a:pt x="412956" y="302585"/>
                      </a:lnTo>
                      <a:lnTo>
                        <a:pt x="412956" y="251901"/>
                      </a:lnTo>
                      <a:cubicBezTo>
                        <a:pt x="412956" y="248494"/>
                        <a:pt x="409592" y="249176"/>
                        <a:pt x="406866" y="249176"/>
                      </a:cubicBezTo>
                      <a:close/>
                      <a:moveTo>
                        <a:pt x="114216" y="249176"/>
                      </a:moveTo>
                      <a:cubicBezTo>
                        <a:pt x="111533" y="249176"/>
                        <a:pt x="108807" y="249176"/>
                        <a:pt x="108807" y="251901"/>
                      </a:cubicBezTo>
                      <a:lnTo>
                        <a:pt x="108807" y="302585"/>
                      </a:lnTo>
                      <a:lnTo>
                        <a:pt x="236565" y="302585"/>
                      </a:lnTo>
                      <a:lnTo>
                        <a:pt x="236565" y="251901"/>
                      </a:lnTo>
                      <a:cubicBezTo>
                        <a:pt x="236565" y="248494"/>
                        <a:pt x="233840" y="249176"/>
                        <a:pt x="231157" y="249176"/>
                      </a:cubicBezTo>
                      <a:close/>
                      <a:moveTo>
                        <a:pt x="32451" y="94398"/>
                      </a:moveTo>
                      <a:lnTo>
                        <a:pt x="143302" y="94398"/>
                      </a:lnTo>
                      <a:lnTo>
                        <a:pt x="143302" y="113309"/>
                      </a:lnTo>
                      <a:cubicBezTo>
                        <a:pt x="143302" y="136308"/>
                        <a:pt x="162210" y="157945"/>
                        <a:pt x="185845" y="157945"/>
                      </a:cubicBezTo>
                      <a:lnTo>
                        <a:pt x="202071" y="157945"/>
                      </a:lnTo>
                      <a:lnTo>
                        <a:pt x="202071" y="171446"/>
                      </a:lnTo>
                      <a:cubicBezTo>
                        <a:pt x="202071" y="195127"/>
                        <a:pt x="221021" y="216721"/>
                        <a:pt x="244656" y="216721"/>
                      </a:cubicBezTo>
                      <a:lnTo>
                        <a:pt x="277107" y="216721"/>
                      </a:lnTo>
                      <a:cubicBezTo>
                        <a:pt x="300785" y="216721"/>
                        <a:pt x="319693" y="195127"/>
                        <a:pt x="319693" y="171446"/>
                      </a:cubicBezTo>
                      <a:lnTo>
                        <a:pt x="319693" y="157945"/>
                      </a:lnTo>
                      <a:lnTo>
                        <a:pt x="335237" y="157945"/>
                      </a:lnTo>
                      <a:cubicBezTo>
                        <a:pt x="358872" y="157945"/>
                        <a:pt x="378504" y="136990"/>
                        <a:pt x="378504" y="113309"/>
                      </a:cubicBezTo>
                      <a:lnTo>
                        <a:pt x="378504" y="94398"/>
                      </a:lnTo>
                      <a:lnTo>
                        <a:pt x="489313" y="94398"/>
                      </a:lnTo>
                      <a:cubicBezTo>
                        <a:pt x="492038" y="94398"/>
                        <a:pt x="494721" y="94398"/>
                        <a:pt x="494721" y="113309"/>
                      </a:cubicBezTo>
                      <a:lnTo>
                        <a:pt x="494721" y="553364"/>
                      </a:lnTo>
                      <a:lnTo>
                        <a:pt x="505538" y="553364"/>
                      </a:lnTo>
                      <a:cubicBezTo>
                        <a:pt x="514353" y="553364"/>
                        <a:pt x="521763" y="560818"/>
                        <a:pt x="521763" y="569592"/>
                      </a:cubicBezTo>
                      <a:cubicBezTo>
                        <a:pt x="521763" y="578365"/>
                        <a:pt x="514353" y="585819"/>
                        <a:pt x="505538" y="585819"/>
                      </a:cubicBezTo>
                      <a:lnTo>
                        <a:pt x="16225" y="585819"/>
                      </a:lnTo>
                      <a:cubicBezTo>
                        <a:pt x="7453" y="585819"/>
                        <a:pt x="0" y="578365"/>
                        <a:pt x="0" y="569592"/>
                      </a:cubicBezTo>
                      <a:cubicBezTo>
                        <a:pt x="0" y="560818"/>
                        <a:pt x="7453" y="553364"/>
                        <a:pt x="16225" y="553364"/>
                      </a:cubicBezTo>
                      <a:lnTo>
                        <a:pt x="27042" y="553364"/>
                      </a:lnTo>
                      <a:lnTo>
                        <a:pt x="27042" y="113309"/>
                      </a:lnTo>
                      <a:cubicBezTo>
                        <a:pt x="27042" y="94398"/>
                        <a:pt x="29725" y="94398"/>
                        <a:pt x="32451" y="94398"/>
                      </a:cubicBezTo>
                      <a:close/>
                      <a:moveTo>
                        <a:pt x="228277" y="71686"/>
                      </a:moveTo>
                      <a:lnTo>
                        <a:pt x="228277" y="78884"/>
                      </a:lnTo>
                      <a:cubicBezTo>
                        <a:pt x="228277" y="81184"/>
                        <a:pt x="230107" y="83739"/>
                        <a:pt x="232405" y="83739"/>
                      </a:cubicBezTo>
                      <a:lnTo>
                        <a:pt x="250620" y="83739"/>
                      </a:lnTo>
                      <a:lnTo>
                        <a:pt x="250620" y="100945"/>
                      </a:lnTo>
                      <a:cubicBezTo>
                        <a:pt x="250620" y="103288"/>
                        <a:pt x="252407" y="105843"/>
                        <a:pt x="254706" y="105843"/>
                      </a:cubicBezTo>
                      <a:lnTo>
                        <a:pt x="267047" y="105843"/>
                      </a:lnTo>
                      <a:cubicBezTo>
                        <a:pt x="269345" y="105843"/>
                        <a:pt x="270877" y="103032"/>
                        <a:pt x="270877" y="100945"/>
                      </a:cubicBezTo>
                      <a:lnTo>
                        <a:pt x="270877" y="83739"/>
                      </a:lnTo>
                      <a:lnTo>
                        <a:pt x="288837" y="83739"/>
                      </a:lnTo>
                      <a:cubicBezTo>
                        <a:pt x="291135" y="83739"/>
                        <a:pt x="293220" y="81184"/>
                        <a:pt x="293220" y="78884"/>
                      </a:cubicBezTo>
                      <a:lnTo>
                        <a:pt x="293220" y="71686"/>
                      </a:lnTo>
                      <a:close/>
                      <a:moveTo>
                        <a:pt x="245323" y="0"/>
                      </a:moveTo>
                      <a:lnTo>
                        <a:pt x="277092" y="0"/>
                      </a:lnTo>
                      <a:cubicBezTo>
                        <a:pt x="283181" y="0"/>
                        <a:pt x="287908" y="2044"/>
                        <a:pt x="287908" y="8090"/>
                      </a:cubicBezTo>
                      <a:lnTo>
                        <a:pt x="287908" y="58120"/>
                      </a:lnTo>
                      <a:lnTo>
                        <a:pt x="335221" y="58120"/>
                      </a:lnTo>
                      <a:cubicBezTo>
                        <a:pt x="341311" y="58120"/>
                        <a:pt x="346038" y="60121"/>
                        <a:pt x="346719" y="66891"/>
                      </a:cubicBezTo>
                      <a:lnTo>
                        <a:pt x="346719" y="98655"/>
                      </a:lnTo>
                      <a:cubicBezTo>
                        <a:pt x="346719" y="104743"/>
                        <a:pt x="341311" y="111513"/>
                        <a:pt x="335221" y="111513"/>
                      </a:cubicBezTo>
                      <a:lnTo>
                        <a:pt x="287908" y="111513"/>
                      </a:lnTo>
                      <a:lnTo>
                        <a:pt x="287908" y="156774"/>
                      </a:lnTo>
                      <a:cubicBezTo>
                        <a:pt x="287908" y="162182"/>
                        <a:pt x="283863" y="169633"/>
                        <a:pt x="277773" y="169633"/>
                      </a:cubicBezTo>
                      <a:lnTo>
                        <a:pt x="245323" y="169633"/>
                      </a:lnTo>
                      <a:cubicBezTo>
                        <a:pt x="239233" y="169633"/>
                        <a:pt x="234506" y="162863"/>
                        <a:pt x="234506" y="156774"/>
                      </a:cubicBezTo>
                      <a:lnTo>
                        <a:pt x="234506" y="111513"/>
                      </a:lnTo>
                      <a:lnTo>
                        <a:pt x="187193" y="111513"/>
                      </a:lnTo>
                      <a:cubicBezTo>
                        <a:pt x="181103" y="111513"/>
                        <a:pt x="176376" y="104743"/>
                        <a:pt x="176376" y="98655"/>
                      </a:cubicBezTo>
                      <a:lnTo>
                        <a:pt x="176376" y="66210"/>
                      </a:lnTo>
                      <a:cubicBezTo>
                        <a:pt x="176376" y="60802"/>
                        <a:pt x="181103" y="58120"/>
                        <a:pt x="187193" y="58120"/>
                      </a:cubicBezTo>
                      <a:lnTo>
                        <a:pt x="234506" y="58120"/>
                      </a:lnTo>
                      <a:lnTo>
                        <a:pt x="234506" y="8090"/>
                      </a:lnTo>
                      <a:cubicBezTo>
                        <a:pt x="234506" y="2682"/>
                        <a:pt x="239233" y="0"/>
                        <a:pt x="24532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sz="2400">
                    <a:solidFill>
                      <a:srgbClr val="5360E8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2103942" y="5178583"/>
                <a:ext cx="576637" cy="576637"/>
                <a:chOff x="8018583" y="4671645"/>
                <a:chExt cx="879231" cy="879231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8018583" y="4671645"/>
                  <a:ext cx="879231" cy="87923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rgbClr val="5360E8"/>
                    </a:solidFill>
                  </a:endParaRPr>
                </a:p>
              </p:txBody>
            </p:sp>
            <p:sp>
              <p:nvSpPr>
                <p:cNvPr id="13" name="iconfont-10799-5191697"/>
                <p:cNvSpPr>
                  <a:spLocks noChangeAspect="1"/>
                </p:cNvSpPr>
                <p:nvPr/>
              </p:nvSpPr>
              <p:spPr bwMode="auto">
                <a:xfrm>
                  <a:off x="8233560" y="4954548"/>
                  <a:ext cx="408919" cy="354775"/>
                </a:xfrm>
                <a:custGeom>
                  <a:avLst/>
                  <a:gdLst>
                    <a:gd name="T0" fmla="*/ 6787 w 9313"/>
                    <a:gd name="T1" fmla="*/ 7372 h 8079"/>
                    <a:gd name="T2" fmla="*/ 7078 w 9313"/>
                    <a:gd name="T3" fmla="*/ 6336 h 8079"/>
                    <a:gd name="T4" fmla="*/ 7369 w 9313"/>
                    <a:gd name="T5" fmla="*/ 7372 h 8079"/>
                    <a:gd name="T6" fmla="*/ 2908 w 9313"/>
                    <a:gd name="T7" fmla="*/ 7372 h 8079"/>
                    <a:gd name="T8" fmla="*/ 3199 w 9313"/>
                    <a:gd name="T9" fmla="*/ 6336 h 8079"/>
                    <a:gd name="T10" fmla="*/ 3491 w 9313"/>
                    <a:gd name="T11" fmla="*/ 7372 h 8079"/>
                    <a:gd name="T12" fmla="*/ 2089 w 9313"/>
                    <a:gd name="T13" fmla="*/ 6918 h 8079"/>
                    <a:gd name="T14" fmla="*/ 5014 w 9313"/>
                    <a:gd name="T15" fmla="*/ 2233 h 8079"/>
                    <a:gd name="T16" fmla="*/ 5622 w 9313"/>
                    <a:gd name="T17" fmla="*/ 1593 h 8079"/>
                    <a:gd name="T18" fmla="*/ 6428 w 9313"/>
                    <a:gd name="T19" fmla="*/ 2233 h 8079"/>
                    <a:gd name="T20" fmla="*/ 7068 w 9313"/>
                    <a:gd name="T21" fmla="*/ 3058 h 8079"/>
                    <a:gd name="T22" fmla="*/ 6428 w 9313"/>
                    <a:gd name="T23" fmla="*/ 3698 h 8079"/>
                    <a:gd name="T24" fmla="*/ 5615 w 9313"/>
                    <a:gd name="T25" fmla="*/ 3058 h 8079"/>
                    <a:gd name="T26" fmla="*/ 5014 w 9313"/>
                    <a:gd name="T27" fmla="*/ 2233 h 8079"/>
                    <a:gd name="T28" fmla="*/ 9283 w 9313"/>
                    <a:gd name="T29" fmla="*/ 5778 h 8079"/>
                    <a:gd name="T30" fmla="*/ 8297 w 9313"/>
                    <a:gd name="T31" fmla="*/ 4588 h 8079"/>
                    <a:gd name="T32" fmla="*/ 9103 w 9313"/>
                    <a:gd name="T33" fmla="*/ 1055 h 8079"/>
                    <a:gd name="T34" fmla="*/ 8630 w 9313"/>
                    <a:gd name="T35" fmla="*/ 428 h 8079"/>
                    <a:gd name="T36" fmla="*/ 3139 w 9313"/>
                    <a:gd name="T37" fmla="*/ 601 h 8079"/>
                    <a:gd name="T38" fmla="*/ 3548 w 9313"/>
                    <a:gd name="T39" fmla="*/ 4620 h 8079"/>
                    <a:gd name="T40" fmla="*/ 2691 w 9313"/>
                    <a:gd name="T41" fmla="*/ 4236 h 8079"/>
                    <a:gd name="T42" fmla="*/ 1654 w 9313"/>
                    <a:gd name="T43" fmla="*/ 287 h 8079"/>
                    <a:gd name="T44" fmla="*/ 265 w 9313"/>
                    <a:gd name="T45" fmla="*/ 76 h 8079"/>
                    <a:gd name="T46" fmla="*/ 457 w 9313"/>
                    <a:gd name="T47" fmla="*/ 972 h 8079"/>
                    <a:gd name="T48" fmla="*/ 1436 w 9313"/>
                    <a:gd name="T49" fmla="*/ 1676 h 8079"/>
                    <a:gd name="T50" fmla="*/ 2377 w 9313"/>
                    <a:gd name="T51" fmla="*/ 5529 h 8079"/>
                    <a:gd name="T52" fmla="*/ 8406 w 9313"/>
                    <a:gd name="T53" fmla="*/ 5746 h 8079"/>
                    <a:gd name="T54" fmla="*/ 8406 w 9313"/>
                    <a:gd name="T55" fmla="*/ 6412 h 8079"/>
                    <a:gd name="T56" fmla="*/ 8150 w 9313"/>
                    <a:gd name="T57" fmla="*/ 6412 h 8079"/>
                    <a:gd name="T58" fmla="*/ 6083 w 9313"/>
                    <a:gd name="T59" fmla="*/ 6412 h 8079"/>
                    <a:gd name="T60" fmla="*/ 3196 w 9313"/>
                    <a:gd name="T61" fmla="*/ 5705 h 8079"/>
                    <a:gd name="T62" fmla="*/ 2051 w 9313"/>
                    <a:gd name="T63" fmla="*/ 6412 h 8079"/>
                    <a:gd name="T64" fmla="*/ 2166 w 9313"/>
                    <a:gd name="T65" fmla="*/ 7372 h 8079"/>
                    <a:gd name="T66" fmla="*/ 4233 w 9313"/>
                    <a:gd name="T67" fmla="*/ 7372 h 8079"/>
                    <a:gd name="T68" fmla="*/ 7075 w 9313"/>
                    <a:gd name="T69" fmla="*/ 8079 h 8079"/>
                    <a:gd name="T70" fmla="*/ 8259 w 9313"/>
                    <a:gd name="T71" fmla="*/ 7372 h 8079"/>
                    <a:gd name="T72" fmla="*/ 9283 w 9313"/>
                    <a:gd name="T73" fmla="*/ 6226 h 80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313" h="8079">
                      <a:moveTo>
                        <a:pt x="7369" y="7372"/>
                      </a:moveTo>
                      <a:cubicBezTo>
                        <a:pt x="7193" y="7491"/>
                        <a:pt x="6962" y="7491"/>
                        <a:pt x="6787" y="7372"/>
                      </a:cubicBezTo>
                      <a:cubicBezTo>
                        <a:pt x="6578" y="7232"/>
                        <a:pt x="6489" y="6970"/>
                        <a:pt x="6569" y="6732"/>
                      </a:cubicBezTo>
                      <a:cubicBezTo>
                        <a:pt x="6628" y="6499"/>
                        <a:pt x="6837" y="6336"/>
                        <a:pt x="7078" y="6336"/>
                      </a:cubicBezTo>
                      <a:cubicBezTo>
                        <a:pt x="7318" y="6336"/>
                        <a:pt x="7528" y="6499"/>
                        <a:pt x="7587" y="6732"/>
                      </a:cubicBezTo>
                      <a:cubicBezTo>
                        <a:pt x="7667" y="6970"/>
                        <a:pt x="7578" y="7232"/>
                        <a:pt x="7369" y="7372"/>
                      </a:cubicBezTo>
                      <a:close/>
                      <a:moveTo>
                        <a:pt x="3491" y="7372"/>
                      </a:moveTo>
                      <a:cubicBezTo>
                        <a:pt x="3315" y="7491"/>
                        <a:pt x="3084" y="7491"/>
                        <a:pt x="2908" y="7372"/>
                      </a:cubicBezTo>
                      <a:cubicBezTo>
                        <a:pt x="2700" y="7232"/>
                        <a:pt x="2611" y="6970"/>
                        <a:pt x="2691" y="6732"/>
                      </a:cubicBezTo>
                      <a:cubicBezTo>
                        <a:pt x="2749" y="6499"/>
                        <a:pt x="2959" y="6336"/>
                        <a:pt x="3199" y="6336"/>
                      </a:cubicBezTo>
                      <a:cubicBezTo>
                        <a:pt x="3440" y="6336"/>
                        <a:pt x="3649" y="6499"/>
                        <a:pt x="3708" y="6732"/>
                      </a:cubicBezTo>
                      <a:cubicBezTo>
                        <a:pt x="3788" y="6970"/>
                        <a:pt x="3699" y="7232"/>
                        <a:pt x="3491" y="7372"/>
                      </a:cubicBezTo>
                      <a:close/>
                      <a:moveTo>
                        <a:pt x="2089" y="6841"/>
                      </a:moveTo>
                      <a:cubicBezTo>
                        <a:pt x="2083" y="6866"/>
                        <a:pt x="2083" y="6892"/>
                        <a:pt x="2089" y="6918"/>
                      </a:cubicBezTo>
                      <a:cubicBezTo>
                        <a:pt x="2085" y="6892"/>
                        <a:pt x="2085" y="6866"/>
                        <a:pt x="2089" y="6841"/>
                      </a:cubicBezTo>
                      <a:close/>
                      <a:moveTo>
                        <a:pt x="5014" y="2233"/>
                      </a:moveTo>
                      <a:lnTo>
                        <a:pt x="5622" y="2233"/>
                      </a:lnTo>
                      <a:lnTo>
                        <a:pt x="5622" y="1593"/>
                      </a:lnTo>
                      <a:lnTo>
                        <a:pt x="6428" y="1593"/>
                      </a:lnTo>
                      <a:lnTo>
                        <a:pt x="6428" y="2233"/>
                      </a:lnTo>
                      <a:lnTo>
                        <a:pt x="7068" y="2233"/>
                      </a:lnTo>
                      <a:lnTo>
                        <a:pt x="7068" y="3058"/>
                      </a:lnTo>
                      <a:lnTo>
                        <a:pt x="6428" y="3058"/>
                      </a:lnTo>
                      <a:lnTo>
                        <a:pt x="6428" y="3698"/>
                      </a:lnTo>
                      <a:lnTo>
                        <a:pt x="5615" y="3698"/>
                      </a:lnTo>
                      <a:lnTo>
                        <a:pt x="5615" y="3058"/>
                      </a:lnTo>
                      <a:lnTo>
                        <a:pt x="5007" y="3058"/>
                      </a:lnTo>
                      <a:lnTo>
                        <a:pt x="5014" y="2233"/>
                      </a:lnTo>
                      <a:close/>
                      <a:moveTo>
                        <a:pt x="9283" y="6233"/>
                      </a:moveTo>
                      <a:lnTo>
                        <a:pt x="9283" y="5778"/>
                      </a:lnTo>
                      <a:cubicBezTo>
                        <a:pt x="9309" y="5447"/>
                        <a:pt x="9195" y="5120"/>
                        <a:pt x="8969" y="4876"/>
                      </a:cubicBezTo>
                      <a:cubicBezTo>
                        <a:pt x="8791" y="4697"/>
                        <a:pt x="8550" y="4594"/>
                        <a:pt x="8297" y="4588"/>
                      </a:cubicBezTo>
                      <a:lnTo>
                        <a:pt x="8220" y="4588"/>
                      </a:lnTo>
                      <a:lnTo>
                        <a:pt x="9103" y="1055"/>
                      </a:lnTo>
                      <a:cubicBezTo>
                        <a:pt x="9141" y="904"/>
                        <a:pt x="9108" y="744"/>
                        <a:pt x="9014" y="620"/>
                      </a:cubicBezTo>
                      <a:cubicBezTo>
                        <a:pt x="8922" y="500"/>
                        <a:pt x="8781" y="429"/>
                        <a:pt x="8630" y="428"/>
                      </a:cubicBezTo>
                      <a:lnTo>
                        <a:pt x="3510" y="428"/>
                      </a:lnTo>
                      <a:cubicBezTo>
                        <a:pt x="3366" y="427"/>
                        <a:pt x="3230" y="491"/>
                        <a:pt x="3139" y="601"/>
                      </a:cubicBezTo>
                      <a:cubicBezTo>
                        <a:pt x="3037" y="721"/>
                        <a:pt x="2997" y="882"/>
                        <a:pt x="3030" y="1036"/>
                      </a:cubicBezTo>
                      <a:lnTo>
                        <a:pt x="3548" y="4620"/>
                      </a:lnTo>
                      <a:lnTo>
                        <a:pt x="3145" y="4620"/>
                      </a:lnTo>
                      <a:cubicBezTo>
                        <a:pt x="2921" y="4617"/>
                        <a:pt x="2730" y="4456"/>
                        <a:pt x="2691" y="4236"/>
                      </a:cubicBezTo>
                      <a:lnTo>
                        <a:pt x="2230" y="927"/>
                      </a:lnTo>
                      <a:cubicBezTo>
                        <a:pt x="2188" y="615"/>
                        <a:pt x="1960" y="361"/>
                        <a:pt x="1654" y="287"/>
                      </a:cubicBezTo>
                      <a:lnTo>
                        <a:pt x="566" y="25"/>
                      </a:lnTo>
                      <a:cubicBezTo>
                        <a:pt x="463" y="0"/>
                        <a:pt x="354" y="19"/>
                        <a:pt x="265" y="76"/>
                      </a:cubicBezTo>
                      <a:cubicBezTo>
                        <a:pt x="174" y="134"/>
                        <a:pt x="109" y="226"/>
                        <a:pt x="86" y="332"/>
                      </a:cubicBezTo>
                      <a:cubicBezTo>
                        <a:pt x="0" y="613"/>
                        <a:pt x="171" y="907"/>
                        <a:pt x="457" y="972"/>
                      </a:cubicBezTo>
                      <a:lnTo>
                        <a:pt x="860" y="1036"/>
                      </a:lnTo>
                      <a:cubicBezTo>
                        <a:pt x="1165" y="1112"/>
                        <a:pt x="1393" y="1365"/>
                        <a:pt x="1436" y="1676"/>
                      </a:cubicBezTo>
                      <a:lnTo>
                        <a:pt x="1923" y="5126"/>
                      </a:lnTo>
                      <a:cubicBezTo>
                        <a:pt x="1951" y="5355"/>
                        <a:pt x="2146" y="5527"/>
                        <a:pt x="2377" y="5529"/>
                      </a:cubicBezTo>
                      <a:lnTo>
                        <a:pt x="8355" y="5529"/>
                      </a:lnTo>
                      <a:cubicBezTo>
                        <a:pt x="8396" y="5593"/>
                        <a:pt x="8414" y="5670"/>
                        <a:pt x="8406" y="5746"/>
                      </a:cubicBezTo>
                      <a:lnTo>
                        <a:pt x="8406" y="6258"/>
                      </a:lnTo>
                      <a:cubicBezTo>
                        <a:pt x="8420" y="6309"/>
                        <a:pt x="8420" y="6362"/>
                        <a:pt x="8406" y="6412"/>
                      </a:cubicBezTo>
                      <a:cubicBezTo>
                        <a:pt x="8370" y="6423"/>
                        <a:pt x="8332" y="6423"/>
                        <a:pt x="8297" y="6412"/>
                      </a:cubicBezTo>
                      <a:lnTo>
                        <a:pt x="8150" y="6412"/>
                      </a:lnTo>
                      <a:cubicBezTo>
                        <a:pt x="7980" y="5990"/>
                        <a:pt x="7571" y="5713"/>
                        <a:pt x="7116" y="5713"/>
                      </a:cubicBezTo>
                      <a:cubicBezTo>
                        <a:pt x="6661" y="5713"/>
                        <a:pt x="6252" y="5990"/>
                        <a:pt x="6083" y="6412"/>
                      </a:cubicBezTo>
                      <a:lnTo>
                        <a:pt x="4233" y="6412"/>
                      </a:lnTo>
                      <a:cubicBezTo>
                        <a:pt x="4066" y="5985"/>
                        <a:pt x="3654" y="5705"/>
                        <a:pt x="3196" y="5705"/>
                      </a:cubicBezTo>
                      <a:cubicBezTo>
                        <a:pt x="2738" y="5705"/>
                        <a:pt x="2327" y="5985"/>
                        <a:pt x="2159" y="6412"/>
                      </a:cubicBezTo>
                      <a:lnTo>
                        <a:pt x="2051" y="6412"/>
                      </a:lnTo>
                      <a:lnTo>
                        <a:pt x="2051" y="7372"/>
                      </a:lnTo>
                      <a:lnTo>
                        <a:pt x="2166" y="7372"/>
                      </a:lnTo>
                      <a:cubicBezTo>
                        <a:pt x="2335" y="7794"/>
                        <a:pt x="2744" y="8071"/>
                        <a:pt x="3199" y="8071"/>
                      </a:cubicBezTo>
                      <a:cubicBezTo>
                        <a:pt x="3654" y="8071"/>
                        <a:pt x="4064" y="7794"/>
                        <a:pt x="4233" y="7372"/>
                      </a:cubicBezTo>
                      <a:lnTo>
                        <a:pt x="6038" y="7372"/>
                      </a:lnTo>
                      <a:cubicBezTo>
                        <a:pt x="6205" y="7799"/>
                        <a:pt x="6616" y="8079"/>
                        <a:pt x="7075" y="8079"/>
                      </a:cubicBezTo>
                      <a:cubicBezTo>
                        <a:pt x="7533" y="8079"/>
                        <a:pt x="7944" y="7799"/>
                        <a:pt x="8111" y="7372"/>
                      </a:cubicBezTo>
                      <a:lnTo>
                        <a:pt x="8259" y="7372"/>
                      </a:lnTo>
                      <a:cubicBezTo>
                        <a:pt x="8550" y="7386"/>
                        <a:pt x="8831" y="7268"/>
                        <a:pt x="9027" y="7052"/>
                      </a:cubicBezTo>
                      <a:cubicBezTo>
                        <a:pt x="9220" y="6823"/>
                        <a:pt x="9313" y="6525"/>
                        <a:pt x="9283" y="6226"/>
                      </a:cubicBezTo>
                      <a:lnTo>
                        <a:pt x="9283" y="62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sz="2400">
                    <a:solidFill>
                      <a:srgbClr val="5360E8"/>
                    </a:solidFill>
                  </a:endParaRPr>
                </a:p>
              </p:txBody>
            </p:sp>
          </p:grpSp>
        </p:grpSp>
      </p:grpSp>
      <p:sp>
        <p:nvSpPr>
          <p:cNvPr id="22" name="矩形 21"/>
          <p:cNvSpPr/>
          <p:nvPr/>
        </p:nvSpPr>
        <p:spPr>
          <a:xfrm>
            <a:off x="2259435" y="2017128"/>
            <a:ext cx="72017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 you for attention!</a:t>
            </a:r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图片 3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613" y="443743"/>
            <a:ext cx="46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5070" y="3905885"/>
            <a:ext cx="8644890" cy="248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r>
              <a:rPr lang="en-US" altLang="zh-CN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5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月余前患者无明显诱因下出现全身多发瘀点瘀斑，至衢化医院就诊，门诊查血常规：白细胞8.6*109/l，血红蛋白87g/l，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血小板计数1*109/l</a:t>
            </a:r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17" name="iconfont-10799-5191697"/>
          <p:cNvSpPr>
            <a:spLocks noChangeAspect="1"/>
          </p:cNvSpPr>
          <p:nvPr/>
        </p:nvSpPr>
        <p:spPr bwMode="auto">
          <a:xfrm>
            <a:off x="807900" y="1314669"/>
            <a:ext cx="535803" cy="532270"/>
          </a:xfrm>
          <a:custGeom>
            <a:avLst/>
            <a:gdLst>
              <a:gd name="T0" fmla="*/ 2711 w 2800"/>
              <a:gd name="T1" fmla="*/ 736 h 2789"/>
              <a:gd name="T2" fmla="*/ 2592 w 2800"/>
              <a:gd name="T3" fmla="*/ 813 h 2789"/>
              <a:gd name="T4" fmla="*/ 2492 w 2800"/>
              <a:gd name="T5" fmla="*/ 1029 h 2789"/>
              <a:gd name="T6" fmla="*/ 1771 w 2800"/>
              <a:gd name="T7" fmla="*/ 307 h 2789"/>
              <a:gd name="T8" fmla="*/ 1986 w 2800"/>
              <a:gd name="T9" fmla="*/ 207 h 2789"/>
              <a:gd name="T10" fmla="*/ 2064 w 2800"/>
              <a:gd name="T11" fmla="*/ 89 h 2789"/>
              <a:gd name="T12" fmla="*/ 1945 w 2800"/>
              <a:gd name="T13" fmla="*/ 11 h 2789"/>
              <a:gd name="T14" fmla="*/ 1470 w 2800"/>
              <a:gd name="T15" fmla="*/ 295 h 2789"/>
              <a:gd name="T16" fmla="*/ 1284 w 2800"/>
              <a:gd name="T17" fmla="*/ 1289 h 2789"/>
              <a:gd name="T18" fmla="*/ 310 w 2800"/>
              <a:gd name="T19" fmla="*/ 1455 h 2789"/>
              <a:gd name="T20" fmla="*/ 13 w 2800"/>
              <a:gd name="T21" fmla="*/ 1942 h 2789"/>
              <a:gd name="T22" fmla="*/ 87 w 2800"/>
              <a:gd name="T23" fmla="*/ 2062 h 2789"/>
              <a:gd name="T24" fmla="*/ 110 w 2800"/>
              <a:gd name="T25" fmla="*/ 2065 h 2789"/>
              <a:gd name="T26" fmla="*/ 207 w 2800"/>
              <a:gd name="T27" fmla="*/ 1987 h 2789"/>
              <a:gd name="T28" fmla="*/ 316 w 2800"/>
              <a:gd name="T29" fmla="*/ 1763 h 2789"/>
              <a:gd name="T30" fmla="*/ 1037 w 2800"/>
              <a:gd name="T31" fmla="*/ 2484 h 2789"/>
              <a:gd name="T32" fmla="*/ 812 w 2800"/>
              <a:gd name="T33" fmla="*/ 2592 h 2789"/>
              <a:gd name="T34" fmla="*/ 737 w 2800"/>
              <a:gd name="T35" fmla="*/ 2712 h 2789"/>
              <a:gd name="T36" fmla="*/ 835 w 2800"/>
              <a:gd name="T37" fmla="*/ 2789 h 2789"/>
              <a:gd name="T38" fmla="*/ 857 w 2800"/>
              <a:gd name="T39" fmla="*/ 2787 h 2789"/>
              <a:gd name="T40" fmla="*/ 1345 w 2800"/>
              <a:gd name="T41" fmla="*/ 2489 h 2789"/>
              <a:gd name="T42" fmla="*/ 1510 w 2800"/>
              <a:gd name="T43" fmla="*/ 1516 h 2789"/>
              <a:gd name="T44" fmla="*/ 2505 w 2800"/>
              <a:gd name="T45" fmla="*/ 1329 h 2789"/>
              <a:gd name="T46" fmla="*/ 2788 w 2800"/>
              <a:gd name="T47" fmla="*/ 854 h 2789"/>
              <a:gd name="T48" fmla="*/ 2711 w 2800"/>
              <a:gd name="T49" fmla="*/ 736 h 2789"/>
              <a:gd name="T50" fmla="*/ 2429 w 2800"/>
              <a:gd name="T51" fmla="*/ 1116 h 2789"/>
              <a:gd name="T52" fmla="*/ 2363 w 2800"/>
              <a:gd name="T53" fmla="*/ 1188 h 2789"/>
              <a:gd name="T54" fmla="*/ 2313 w 2800"/>
              <a:gd name="T55" fmla="*/ 1230 h 2789"/>
              <a:gd name="T56" fmla="*/ 1569 w 2800"/>
              <a:gd name="T57" fmla="*/ 486 h 2789"/>
              <a:gd name="T58" fmla="*/ 1612 w 2800"/>
              <a:gd name="T59" fmla="*/ 436 h 2789"/>
              <a:gd name="T60" fmla="*/ 1684 w 2800"/>
              <a:gd name="T61" fmla="*/ 371 h 2789"/>
              <a:gd name="T62" fmla="*/ 2429 w 2800"/>
              <a:gd name="T63" fmla="*/ 1116 h 2789"/>
              <a:gd name="T64" fmla="*/ 2031 w 2800"/>
              <a:gd name="T65" fmla="*/ 1328 h 2789"/>
              <a:gd name="T66" fmla="*/ 1471 w 2800"/>
              <a:gd name="T67" fmla="*/ 769 h 2789"/>
              <a:gd name="T68" fmla="*/ 1516 w 2800"/>
              <a:gd name="T69" fmla="*/ 583 h 2789"/>
              <a:gd name="T70" fmla="*/ 2216 w 2800"/>
              <a:gd name="T71" fmla="*/ 1284 h 2789"/>
              <a:gd name="T72" fmla="*/ 2031 w 2800"/>
              <a:gd name="T73" fmla="*/ 1328 h 2789"/>
              <a:gd name="T74" fmla="*/ 780 w 2800"/>
              <a:gd name="T75" fmla="*/ 1466 h 2789"/>
              <a:gd name="T76" fmla="*/ 1334 w 2800"/>
              <a:gd name="T77" fmla="*/ 2019 h 2789"/>
              <a:gd name="T78" fmla="*/ 1293 w 2800"/>
              <a:gd name="T79" fmla="*/ 2208 h 2789"/>
              <a:gd name="T80" fmla="*/ 591 w 2800"/>
              <a:gd name="T81" fmla="*/ 1507 h 2789"/>
              <a:gd name="T82" fmla="*/ 780 w 2800"/>
              <a:gd name="T83" fmla="*/ 1466 h 2789"/>
              <a:gd name="T84" fmla="*/ 927 w 2800"/>
              <a:gd name="T85" fmla="*/ 1462 h 2789"/>
              <a:gd name="T86" fmla="*/ 1307 w 2800"/>
              <a:gd name="T87" fmla="*/ 1493 h 2789"/>
              <a:gd name="T88" fmla="*/ 1338 w 2800"/>
              <a:gd name="T89" fmla="*/ 1872 h 2789"/>
              <a:gd name="T90" fmla="*/ 927 w 2800"/>
              <a:gd name="T91" fmla="*/ 1462 h 2789"/>
              <a:gd name="T92" fmla="*/ 380 w 2800"/>
              <a:gd name="T93" fmla="*/ 1676 h 2789"/>
              <a:gd name="T94" fmla="*/ 452 w 2800"/>
              <a:gd name="T95" fmla="*/ 1596 h 2789"/>
              <a:gd name="T96" fmla="*/ 494 w 2800"/>
              <a:gd name="T97" fmla="*/ 1560 h 2789"/>
              <a:gd name="T98" fmla="*/ 1239 w 2800"/>
              <a:gd name="T99" fmla="*/ 2306 h 2789"/>
              <a:gd name="T100" fmla="*/ 1203 w 2800"/>
              <a:gd name="T101" fmla="*/ 2348 h 2789"/>
              <a:gd name="T102" fmla="*/ 1124 w 2800"/>
              <a:gd name="T103" fmla="*/ 2420 h 2789"/>
              <a:gd name="T104" fmla="*/ 380 w 2800"/>
              <a:gd name="T105" fmla="*/ 1676 h 2789"/>
              <a:gd name="T106" fmla="*/ 1487 w 2800"/>
              <a:gd name="T107" fmla="*/ 1312 h 2789"/>
              <a:gd name="T108" fmla="*/ 1463 w 2800"/>
              <a:gd name="T109" fmla="*/ 911 h 2789"/>
              <a:gd name="T110" fmla="*/ 1888 w 2800"/>
              <a:gd name="T111" fmla="*/ 1337 h 2789"/>
              <a:gd name="T112" fmla="*/ 1487 w 2800"/>
              <a:gd name="T113" fmla="*/ 1312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0" h="2789">
                <a:moveTo>
                  <a:pt x="2711" y="736"/>
                </a:moveTo>
                <a:cubicBezTo>
                  <a:pt x="2657" y="725"/>
                  <a:pt x="2604" y="759"/>
                  <a:pt x="2592" y="813"/>
                </a:cubicBezTo>
                <a:cubicBezTo>
                  <a:pt x="2592" y="815"/>
                  <a:pt x="2571" y="908"/>
                  <a:pt x="2492" y="1029"/>
                </a:cubicBezTo>
                <a:lnTo>
                  <a:pt x="1771" y="307"/>
                </a:lnTo>
                <a:cubicBezTo>
                  <a:pt x="1891" y="229"/>
                  <a:pt x="1984" y="207"/>
                  <a:pt x="1986" y="207"/>
                </a:cubicBezTo>
                <a:cubicBezTo>
                  <a:pt x="2040" y="195"/>
                  <a:pt x="2075" y="143"/>
                  <a:pt x="2064" y="89"/>
                </a:cubicBezTo>
                <a:cubicBezTo>
                  <a:pt x="2052" y="35"/>
                  <a:pt x="1999" y="0"/>
                  <a:pt x="1945" y="11"/>
                </a:cubicBezTo>
                <a:cubicBezTo>
                  <a:pt x="1936" y="13"/>
                  <a:pt x="1701" y="64"/>
                  <a:pt x="1470" y="295"/>
                </a:cubicBezTo>
                <a:cubicBezTo>
                  <a:pt x="1240" y="525"/>
                  <a:pt x="1241" y="879"/>
                  <a:pt x="1284" y="1289"/>
                </a:cubicBezTo>
                <a:cubicBezTo>
                  <a:pt x="882" y="1245"/>
                  <a:pt x="538" y="1227"/>
                  <a:pt x="310" y="1455"/>
                </a:cubicBezTo>
                <a:cubicBezTo>
                  <a:pt x="73" y="1692"/>
                  <a:pt x="15" y="1932"/>
                  <a:pt x="13" y="1942"/>
                </a:cubicBezTo>
                <a:cubicBezTo>
                  <a:pt x="0" y="1996"/>
                  <a:pt x="34" y="2050"/>
                  <a:pt x="87" y="2062"/>
                </a:cubicBezTo>
                <a:cubicBezTo>
                  <a:pt x="95" y="2064"/>
                  <a:pt x="103" y="2065"/>
                  <a:pt x="110" y="2065"/>
                </a:cubicBezTo>
                <a:cubicBezTo>
                  <a:pt x="156" y="2065"/>
                  <a:pt x="197" y="2034"/>
                  <a:pt x="207" y="1987"/>
                </a:cubicBezTo>
                <a:cubicBezTo>
                  <a:pt x="208" y="1986"/>
                  <a:pt x="233" y="1888"/>
                  <a:pt x="316" y="1763"/>
                </a:cubicBezTo>
                <a:lnTo>
                  <a:pt x="1037" y="2484"/>
                </a:lnTo>
                <a:cubicBezTo>
                  <a:pt x="911" y="2567"/>
                  <a:pt x="813" y="2592"/>
                  <a:pt x="812" y="2592"/>
                </a:cubicBezTo>
                <a:cubicBezTo>
                  <a:pt x="758" y="2605"/>
                  <a:pt x="725" y="2658"/>
                  <a:pt x="737" y="2712"/>
                </a:cubicBezTo>
                <a:cubicBezTo>
                  <a:pt x="748" y="2758"/>
                  <a:pt x="789" y="2789"/>
                  <a:pt x="835" y="2789"/>
                </a:cubicBezTo>
                <a:cubicBezTo>
                  <a:pt x="842" y="2789"/>
                  <a:pt x="850" y="2789"/>
                  <a:pt x="857" y="2787"/>
                </a:cubicBezTo>
                <a:cubicBezTo>
                  <a:pt x="868" y="2784"/>
                  <a:pt x="1108" y="2726"/>
                  <a:pt x="1345" y="2489"/>
                </a:cubicBezTo>
                <a:cubicBezTo>
                  <a:pt x="1572" y="2262"/>
                  <a:pt x="1555" y="1917"/>
                  <a:pt x="1510" y="1516"/>
                </a:cubicBezTo>
                <a:cubicBezTo>
                  <a:pt x="1920" y="1558"/>
                  <a:pt x="2275" y="1559"/>
                  <a:pt x="2505" y="1329"/>
                </a:cubicBezTo>
                <a:cubicBezTo>
                  <a:pt x="2736" y="1098"/>
                  <a:pt x="2786" y="864"/>
                  <a:pt x="2788" y="854"/>
                </a:cubicBezTo>
                <a:cubicBezTo>
                  <a:pt x="2800" y="800"/>
                  <a:pt x="2765" y="747"/>
                  <a:pt x="2711" y="736"/>
                </a:cubicBezTo>
                <a:close/>
                <a:moveTo>
                  <a:pt x="2429" y="1116"/>
                </a:moveTo>
                <a:cubicBezTo>
                  <a:pt x="2409" y="1139"/>
                  <a:pt x="2388" y="1164"/>
                  <a:pt x="2363" y="1188"/>
                </a:cubicBezTo>
                <a:cubicBezTo>
                  <a:pt x="2348" y="1203"/>
                  <a:pt x="2331" y="1217"/>
                  <a:pt x="2313" y="1230"/>
                </a:cubicBezTo>
                <a:lnTo>
                  <a:pt x="1569" y="486"/>
                </a:lnTo>
                <a:cubicBezTo>
                  <a:pt x="1582" y="468"/>
                  <a:pt x="1596" y="452"/>
                  <a:pt x="1612" y="436"/>
                </a:cubicBezTo>
                <a:cubicBezTo>
                  <a:pt x="1636" y="412"/>
                  <a:pt x="1660" y="390"/>
                  <a:pt x="1684" y="371"/>
                </a:cubicBezTo>
                <a:lnTo>
                  <a:pt x="2429" y="1116"/>
                </a:lnTo>
                <a:close/>
                <a:moveTo>
                  <a:pt x="2031" y="1328"/>
                </a:moveTo>
                <a:lnTo>
                  <a:pt x="1471" y="769"/>
                </a:lnTo>
                <a:cubicBezTo>
                  <a:pt x="1479" y="699"/>
                  <a:pt x="1494" y="638"/>
                  <a:pt x="1516" y="583"/>
                </a:cubicBezTo>
                <a:lnTo>
                  <a:pt x="2216" y="1284"/>
                </a:lnTo>
                <a:cubicBezTo>
                  <a:pt x="2162" y="1306"/>
                  <a:pt x="2100" y="1320"/>
                  <a:pt x="2031" y="1328"/>
                </a:cubicBezTo>
                <a:close/>
                <a:moveTo>
                  <a:pt x="780" y="1466"/>
                </a:moveTo>
                <a:lnTo>
                  <a:pt x="1334" y="2019"/>
                </a:lnTo>
                <a:cubicBezTo>
                  <a:pt x="1327" y="2089"/>
                  <a:pt x="1315" y="2152"/>
                  <a:pt x="1293" y="2208"/>
                </a:cubicBezTo>
                <a:lnTo>
                  <a:pt x="591" y="1507"/>
                </a:lnTo>
                <a:cubicBezTo>
                  <a:pt x="647" y="1485"/>
                  <a:pt x="711" y="1472"/>
                  <a:pt x="780" y="1466"/>
                </a:cubicBezTo>
                <a:close/>
                <a:moveTo>
                  <a:pt x="927" y="1462"/>
                </a:moveTo>
                <a:cubicBezTo>
                  <a:pt x="1041" y="1464"/>
                  <a:pt x="1169" y="1477"/>
                  <a:pt x="1307" y="1493"/>
                </a:cubicBezTo>
                <a:cubicBezTo>
                  <a:pt x="1322" y="1631"/>
                  <a:pt x="1335" y="1758"/>
                  <a:pt x="1338" y="1872"/>
                </a:cubicBezTo>
                <a:lnTo>
                  <a:pt x="927" y="1462"/>
                </a:lnTo>
                <a:close/>
                <a:moveTo>
                  <a:pt x="380" y="1676"/>
                </a:moveTo>
                <a:cubicBezTo>
                  <a:pt x="401" y="1650"/>
                  <a:pt x="425" y="1623"/>
                  <a:pt x="452" y="1596"/>
                </a:cubicBezTo>
                <a:cubicBezTo>
                  <a:pt x="465" y="1583"/>
                  <a:pt x="479" y="1571"/>
                  <a:pt x="494" y="1560"/>
                </a:cubicBezTo>
                <a:lnTo>
                  <a:pt x="1239" y="2306"/>
                </a:lnTo>
                <a:cubicBezTo>
                  <a:pt x="1228" y="2320"/>
                  <a:pt x="1216" y="2335"/>
                  <a:pt x="1203" y="2348"/>
                </a:cubicBezTo>
                <a:cubicBezTo>
                  <a:pt x="1177" y="2374"/>
                  <a:pt x="1150" y="2398"/>
                  <a:pt x="1124" y="2420"/>
                </a:cubicBezTo>
                <a:lnTo>
                  <a:pt x="380" y="1676"/>
                </a:lnTo>
                <a:close/>
                <a:moveTo>
                  <a:pt x="1487" y="1312"/>
                </a:moveTo>
                <a:cubicBezTo>
                  <a:pt x="1471" y="1159"/>
                  <a:pt x="1461" y="1026"/>
                  <a:pt x="1463" y="911"/>
                </a:cubicBezTo>
                <a:lnTo>
                  <a:pt x="1888" y="1337"/>
                </a:lnTo>
                <a:cubicBezTo>
                  <a:pt x="1773" y="1338"/>
                  <a:pt x="1640" y="1328"/>
                  <a:pt x="1487" y="1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206" y="148570"/>
            <a:ext cx="2231329" cy="1641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097" y="3035762"/>
            <a:ext cx="1366787" cy="35774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95070" y="1313815"/>
            <a:ext cx="8644255" cy="2300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235075" y="1101725"/>
            <a:ext cx="8563610" cy="27933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chemeClr val="accent5"/>
                </a:solidFill>
              </a:rPr>
              <a:t> 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患者2年</a:t>
            </a:r>
            <a:r>
              <a:rPr lang="zh-CN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前（2021.10月）体检发现血小板减少，自诉当时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血小板42*109/l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，无龈血鼻衄，无呕血黑便等情况，至衢化医院就诊，门诊查“血常规：血小板42*109/l”，至衢化医院住院治疗，完善骨髓提示：巨核细胞</a:t>
            </a:r>
            <a:r>
              <a:rPr lang="zh-CN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增多</a:t>
            </a:r>
            <a:r>
              <a:rPr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产板功能欠佳及粒红二系造血功能良好。骨髓流式无殊。诊断“免疫性血小板减少”，予“升血小板胶囊”口服升血小板治疗，患者未重视复查，期间血小板计数不详，无明显出血情况</a:t>
            </a:r>
            <a:r>
              <a:rPr lang="zh-CN" altLang="en-US" sz="1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7" y="3406817"/>
            <a:ext cx="530398" cy="530398"/>
          </a:xfrm>
          <a:prstGeom prst="rect">
            <a:avLst/>
          </a:prstGeom>
        </p:spPr>
      </p:pic>
      <p:pic>
        <p:nvPicPr>
          <p:cNvPr id="5" name="图片 4" descr="微信图片_202112160933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5400000">
            <a:off x="7372" y="678621"/>
            <a:ext cx="783771" cy="52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3132" y="2152603"/>
            <a:ext cx="2265045" cy="43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b="1" dirty="0">
                <a:solidFill>
                  <a:srgbClr val="5360E8"/>
                </a:solidFill>
                <a:sym typeface="+mn-ea"/>
              </a:rPr>
              <a:t>EXAM</a:t>
            </a:r>
            <a:r>
              <a:rPr lang="zh-CN" altLang="en-US" dirty="0">
                <a:solidFill>
                  <a:srgbClr val="5360E8"/>
                </a:solidFill>
                <a:sym typeface="+mn-ea"/>
              </a:rPr>
              <a:t>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25450" y="381635"/>
            <a:ext cx="4302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+mj-ea"/>
                <a:ea typeface="+mj-ea"/>
              </a:rPr>
              <a:t>Case Presentation</a:t>
            </a:r>
            <a:endParaRPr lang="zh-CN" altLang="en-US" sz="36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3" name="图片 2" descr="xcg"/>
          <p:cNvPicPr>
            <a:picLocks noChangeAspect="1"/>
          </p:cNvPicPr>
          <p:nvPr/>
        </p:nvPicPr>
        <p:blipFill>
          <a:blip r:embed="rId3"/>
          <a:srcRect l="5807" t="6487"/>
          <a:stretch>
            <a:fillRect/>
          </a:stretch>
        </p:blipFill>
        <p:spPr>
          <a:xfrm>
            <a:off x="1193165" y="1026795"/>
            <a:ext cx="10678795" cy="5558790"/>
          </a:xfrm>
          <a:prstGeom prst="rect">
            <a:avLst/>
          </a:prstGeom>
        </p:spPr>
      </p:pic>
      <p:pic>
        <p:nvPicPr>
          <p:cNvPr id="6" name="图片 5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椭圆 3"/>
          <p:cNvSpPr/>
          <p:nvPr/>
        </p:nvSpPr>
        <p:spPr>
          <a:xfrm>
            <a:off x="3884295" y="4541520"/>
            <a:ext cx="586740" cy="55626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对象 1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5715" imgH="5715" progId="TCLayout.ActiveDocument.1">
                  <p:embed/>
                </p:oleObj>
              </mc:Choice>
              <mc:Fallback>
                <p:oleObj name="think-cell 幻灯片" r:id="rId3" imgW="5715" imgH="5715" progId="TCLayout.ActiveDocument.1">
                  <p:embed/>
                  <p:pic>
                    <p:nvPicPr>
                      <p:cNvPr id="0" name="图片 737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4"/>
          <p:cNvSpPr txBox="1"/>
          <p:nvPr/>
        </p:nvSpPr>
        <p:spPr>
          <a:xfrm>
            <a:off x="1075485" y="1877209"/>
            <a:ext cx="4982335" cy="3483814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57175" indent="-257175" algn="l" rtl="0" eaLnBrk="0" fontAlgn="base" hangingPunct="0">
              <a:lnSpc>
                <a:spcPct val="120000"/>
              </a:lnSpc>
              <a:spcBef>
                <a:spcPts val="450"/>
              </a:spcBef>
              <a:spcAft>
                <a:spcPct val="0"/>
              </a:spcAft>
              <a:buClr>
                <a:srgbClr val="CB1B2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14350" indent="-171450" algn="l" rtl="0" eaLnBrk="0" fontAlgn="base" hangingPunct="0">
              <a:lnSpc>
                <a:spcPct val="12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857250" indent="-171450" algn="l" rtl="0" eaLnBrk="0" fontAlgn="base" hangingPunct="0">
              <a:lnSpc>
                <a:spcPct val="12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200150" indent="-171450" algn="l" rtl="0" eaLnBrk="0" fontAlgn="base" hangingPunct="0">
              <a:lnSpc>
                <a:spcPct val="12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1543050" indent="-171450" algn="l" rtl="0" eaLnBrk="0" fontAlgn="base" hangingPunct="0">
              <a:lnSpc>
                <a:spcPct val="120000"/>
              </a:lnSpc>
              <a:spcBef>
                <a:spcPts val="4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880"/>
              </a:spcBef>
              <a:spcAft>
                <a:spcPts val="880"/>
              </a:spcAft>
              <a:buClr>
                <a:srgbClr val="B41D23"/>
              </a:buClr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是一种获得性自身免疫性出血性疾病，约占出血性疾病总数的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1/3</a:t>
            </a:r>
            <a:r>
              <a:rPr lang="en-US" altLang="zh-CN" sz="1600" baseline="3000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600" baseline="300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880"/>
              </a:spcBef>
              <a:spcAft>
                <a:spcPts val="880"/>
              </a:spcAft>
              <a:buClr>
                <a:srgbClr val="B41D23"/>
              </a:buClr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可见于不同年龄阶段的患者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成人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的年发病率为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5-10/10</a:t>
            </a:r>
            <a:r>
              <a:rPr lang="zh-CN" altLang="en-US" sz="16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万</a:t>
            </a:r>
            <a:r>
              <a:rPr lang="en-US" altLang="zh-CN" sz="1600" b="1" baseline="300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600" baseline="300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880"/>
              </a:spcBef>
              <a:spcAft>
                <a:spcPts val="880"/>
              </a:spcAft>
              <a:buClr>
                <a:srgbClr val="B41D23"/>
              </a:buClr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患者多见为皮肤黏膜出血，严重者可发生内脏出血甚至颅内出血，重症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可能</a:t>
            </a:r>
            <a:r>
              <a:rPr lang="zh-CN" altLang="en-US" sz="16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致死</a:t>
            </a:r>
            <a:r>
              <a:rPr lang="en-US" altLang="zh-CN" sz="1600" b="1" baseline="300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880"/>
              </a:spcBef>
              <a:spcAft>
                <a:spcPts val="880"/>
              </a:spcAft>
              <a:buClr>
                <a:srgbClr val="B41D23"/>
              </a:buClr>
            </a:pPr>
            <a:r>
              <a:rPr lang="en-US" altLang="zh-CN" sz="15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ITP </a:t>
            </a:r>
            <a:r>
              <a:rPr lang="zh-CN" altLang="en-US" sz="15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的发病率在儿童中最高</a:t>
            </a:r>
            <a:r>
              <a:rPr lang="zh-CN" altLang="en-US" sz="1500" dirty="0">
                <a:latin typeface="+mn-lt"/>
                <a:ea typeface="+mn-ea"/>
                <a:cs typeface="+mn-ea"/>
                <a:sym typeface="+mn-lt"/>
              </a:rPr>
              <a:t>，男孩可能高于女孩。</a:t>
            </a:r>
            <a:r>
              <a:rPr lang="zh-CN" altLang="en-US" sz="15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在成年人中，发病率随着年龄的增长而增加</a:t>
            </a:r>
            <a:r>
              <a:rPr lang="zh-CN" altLang="en-US" sz="1500" dirty="0">
                <a:latin typeface="+mn-lt"/>
                <a:ea typeface="+mn-ea"/>
                <a:cs typeface="+mn-ea"/>
                <a:sym typeface="+mn-lt"/>
              </a:rPr>
              <a:t>。女性发病率在年轻时高于男性，但在 </a:t>
            </a:r>
            <a:r>
              <a:rPr lang="en-US" altLang="zh-CN" sz="1500" dirty="0">
                <a:latin typeface="+mn-lt"/>
                <a:ea typeface="+mn-ea"/>
                <a:cs typeface="+mn-ea"/>
                <a:sym typeface="+mn-lt"/>
              </a:rPr>
              <a:t>60 </a:t>
            </a:r>
            <a:r>
              <a:rPr lang="zh-CN" altLang="en-US" sz="1500" dirty="0">
                <a:latin typeface="+mn-lt"/>
                <a:ea typeface="+mn-ea"/>
                <a:cs typeface="+mn-ea"/>
                <a:sym typeface="+mn-lt"/>
              </a:rPr>
              <a:t>岁以上的成年人中，男性和女性的发病率相同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08864" y="6476925"/>
            <a:ext cx="803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>
                <a:cs typeface="+mn-ea"/>
                <a:sym typeface="+mn-lt"/>
              </a:rPr>
              <a:t>1. Zeller B, et al. Acta </a:t>
            </a:r>
            <a:r>
              <a:rPr lang="en-US" altLang="zh-CN" sz="900" dirty="0" err="1">
                <a:cs typeface="+mn-ea"/>
                <a:sym typeface="+mn-lt"/>
              </a:rPr>
              <a:t>Paediatrica</a:t>
            </a:r>
            <a:r>
              <a:rPr lang="en-US" altLang="zh-CN" sz="900" dirty="0">
                <a:cs typeface="+mn-ea"/>
                <a:sym typeface="+mn-lt"/>
              </a:rPr>
              <a:t> 2005; 94:178.</a:t>
            </a:r>
            <a:br>
              <a:rPr lang="en-US" altLang="zh-CN" sz="900" dirty="0">
                <a:cs typeface="+mn-ea"/>
                <a:sym typeface="+mn-lt"/>
              </a:rPr>
            </a:br>
            <a:r>
              <a:rPr lang="en-US" altLang="zh-CN" sz="900" dirty="0">
                <a:cs typeface="+mn-ea"/>
                <a:sym typeface="+mn-lt"/>
              </a:rPr>
              <a:t>2. Frederiksen H, Schmidt K. Blood 1999; 94:909.</a:t>
            </a:r>
            <a:endParaRPr lang="zh-CN" altLang="en-US" sz="900" dirty="0">
              <a:cs typeface="+mn-ea"/>
              <a:sym typeface="+mn-lt"/>
            </a:endParaRPr>
          </a:p>
        </p:txBody>
      </p:sp>
      <p:graphicFrame>
        <p:nvGraphicFramePr>
          <p:cNvPr id="5" name="内容占位符 5"/>
          <p:cNvGraphicFramePr/>
          <p:nvPr/>
        </p:nvGraphicFramePr>
        <p:xfrm>
          <a:off x="6251400" y="1572720"/>
          <a:ext cx="4560452" cy="359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矩形: 圆角 8"/>
          <p:cNvSpPr/>
          <p:nvPr/>
        </p:nvSpPr>
        <p:spPr>
          <a:xfrm>
            <a:off x="710849" y="1110184"/>
            <a:ext cx="10909300" cy="5269351"/>
          </a:xfrm>
          <a:prstGeom prst="roundRect">
            <a:avLst>
              <a:gd name="adj" fmla="val 6293"/>
            </a:avLst>
          </a:prstGeom>
          <a:noFill/>
          <a:ln>
            <a:solidFill>
              <a:srgbClr val="BE0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337149" y="260665"/>
            <a:ext cx="11582135" cy="576064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是血液病中常见的出血性疾病，成人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的年发病率为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5-10/10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万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67550" y="1818041"/>
            <a:ext cx="889488" cy="3398773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36053" y="2741254"/>
            <a:ext cx="975799" cy="247556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63781" y="4289320"/>
            <a:ext cx="9864438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cs typeface="+mn-ea"/>
                <a:sym typeface="+mn-lt"/>
              </a:rPr>
              <a:t>重症</a:t>
            </a:r>
            <a:r>
              <a:rPr lang="en-US" altLang="zh-CN" sz="1800" dirty="0">
                <a:cs typeface="+mn-ea"/>
                <a:sym typeface="+mn-lt"/>
              </a:rPr>
              <a:t>ITP</a:t>
            </a:r>
            <a:r>
              <a:rPr lang="zh-CN" altLang="en-US" sz="1800" dirty="0">
                <a:cs typeface="+mn-ea"/>
                <a:sym typeface="+mn-lt"/>
              </a:rPr>
              <a:t>：血小板计数</a:t>
            </a:r>
            <a:r>
              <a:rPr lang="en-US" altLang="zh-CN" sz="1800" dirty="0">
                <a:cs typeface="+mn-ea"/>
                <a:sym typeface="+mn-lt"/>
              </a:rPr>
              <a:t>&lt;10×10</a:t>
            </a:r>
            <a:r>
              <a:rPr lang="en-US" altLang="zh-CN" sz="1800" baseline="30000" dirty="0">
                <a:cs typeface="+mn-ea"/>
                <a:sym typeface="+mn-lt"/>
              </a:rPr>
              <a:t>9</a:t>
            </a:r>
            <a:r>
              <a:rPr lang="en-US" altLang="zh-CN" sz="1800" dirty="0">
                <a:cs typeface="+mn-ea"/>
                <a:sym typeface="+mn-lt"/>
              </a:rPr>
              <a:t>/L</a:t>
            </a:r>
            <a:r>
              <a:rPr lang="zh-CN" altLang="en-US" sz="1800" dirty="0">
                <a:cs typeface="+mn-ea"/>
                <a:sym typeface="+mn-lt"/>
              </a:rPr>
              <a:t>伴活动性出血，或出血评分≥</a:t>
            </a:r>
            <a:r>
              <a:rPr lang="en-US" altLang="zh-CN" sz="1800" dirty="0">
                <a:cs typeface="+mn-ea"/>
                <a:sym typeface="+mn-lt"/>
              </a:rPr>
              <a:t>5</a:t>
            </a:r>
            <a:r>
              <a:rPr lang="zh-CN" altLang="en-US" sz="1800" dirty="0">
                <a:cs typeface="+mn-ea"/>
                <a:sym typeface="+mn-lt"/>
              </a:rPr>
              <a:t>分。</a:t>
            </a:r>
            <a:endParaRPr lang="en-US" altLang="zh-CN" sz="1800" dirty="0">
              <a:cs typeface="+mn-ea"/>
              <a:sym typeface="+mn-lt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cs typeface="+mn-ea"/>
                <a:sym typeface="+mn-lt"/>
              </a:rPr>
              <a:t>难治性</a:t>
            </a:r>
            <a:r>
              <a:rPr lang="en-US" altLang="zh-CN" sz="1800" dirty="0">
                <a:cs typeface="+mn-ea"/>
                <a:sym typeface="+mn-lt"/>
              </a:rPr>
              <a:t>ITP</a:t>
            </a:r>
            <a:r>
              <a:rPr lang="zh-CN" altLang="en-US" sz="1800" dirty="0">
                <a:cs typeface="+mn-ea"/>
                <a:sym typeface="+mn-lt"/>
              </a:rPr>
              <a:t>：指对一线治疗药物、二线治疗中的促血小板生成药物及利妥昔单抗治疗均无效，或脾切除无效</a:t>
            </a:r>
            <a:r>
              <a:rPr lang="en-US" altLang="zh-CN" sz="1800" dirty="0">
                <a:cs typeface="+mn-ea"/>
                <a:sym typeface="+mn-lt"/>
              </a:rPr>
              <a:t>/</a:t>
            </a:r>
            <a:r>
              <a:rPr lang="zh-CN" altLang="en-US" sz="1800" dirty="0">
                <a:cs typeface="+mn-ea"/>
                <a:sym typeface="+mn-lt"/>
              </a:rPr>
              <a:t>术后复发，进行诊断再评估仍确诊为</a:t>
            </a:r>
            <a:r>
              <a:rPr lang="en-US" altLang="zh-CN" sz="1800" dirty="0">
                <a:cs typeface="+mn-ea"/>
                <a:sym typeface="+mn-lt"/>
              </a:rPr>
              <a:t>ITP</a:t>
            </a:r>
            <a:r>
              <a:rPr lang="zh-CN" altLang="en-US" sz="1800" dirty="0">
                <a:cs typeface="+mn-ea"/>
                <a:sym typeface="+mn-lt"/>
              </a:rPr>
              <a:t>的患者</a:t>
            </a:r>
          </a:p>
        </p:txBody>
      </p:sp>
      <p:sp>
        <p:nvSpPr>
          <p:cNvPr id="3" name="箭头: 右 2"/>
          <p:cNvSpPr/>
          <p:nvPr/>
        </p:nvSpPr>
        <p:spPr>
          <a:xfrm>
            <a:off x="1214983" y="3622514"/>
            <a:ext cx="9909543" cy="576063"/>
          </a:xfrm>
          <a:prstGeom prst="rightArrow">
            <a:avLst>
              <a:gd name="adj1" fmla="val 40079"/>
              <a:gd name="adj2" fmla="val 91037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FA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214983" y="2666984"/>
            <a:ext cx="1692000" cy="396000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新诊断</a:t>
            </a:r>
            <a:r>
              <a:rPr lang="en-US" altLang="zh-CN" sz="1600" b="1" dirty="0">
                <a:cs typeface="+mn-ea"/>
                <a:sym typeface="+mn-lt"/>
              </a:rPr>
              <a:t>ITP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029479" y="2666984"/>
            <a:ext cx="1692000" cy="396000"/>
          </a:xfrm>
          <a:prstGeom prst="roundRect">
            <a:avLst/>
          </a:prstGeom>
          <a:solidFill>
            <a:srgbClr val="FF2525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持续性</a:t>
            </a:r>
            <a:r>
              <a:rPr lang="en-US" altLang="zh-CN" sz="1600" b="1" dirty="0">
                <a:cs typeface="+mn-ea"/>
                <a:sym typeface="+mn-lt"/>
              </a:rPr>
              <a:t>ITP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843696" y="2666984"/>
            <a:ext cx="1692000" cy="396000"/>
          </a:xfrm>
          <a:prstGeom prst="roundRect">
            <a:avLst/>
          </a:prstGeom>
          <a:solidFill>
            <a:srgbClr val="FFAFAF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慢性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ITP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10341" y="3680549"/>
            <a:ext cx="452722" cy="452722"/>
          </a:xfrm>
          <a:prstGeom prst="ellipse">
            <a:avLst/>
          </a:prstGeom>
          <a:solidFill>
            <a:srgbClr val="C00000"/>
          </a:solidFill>
          <a:ln w="9525">
            <a:solidFill>
              <a:srgbClr val="FFA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45828" y="2307311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血小板计数</a:t>
            </a:r>
            <a:endParaRPr lang="en-US" altLang="zh-CN" sz="1400" dirty="0">
              <a:cs typeface="+mn-ea"/>
              <a:sym typeface="+mn-lt"/>
            </a:endParaRPr>
          </a:p>
          <a:p>
            <a:r>
              <a:rPr lang="en-US" altLang="zh-CN" sz="1400" dirty="0">
                <a:cs typeface="+mn-ea"/>
                <a:sym typeface="+mn-lt"/>
              </a:rPr>
              <a:t>&lt;100×10</a:t>
            </a:r>
            <a:r>
              <a:rPr lang="en-US" altLang="zh-CN" sz="1400" baseline="30000" dirty="0">
                <a:cs typeface="+mn-ea"/>
                <a:sym typeface="+mn-lt"/>
              </a:rPr>
              <a:t>9</a:t>
            </a:r>
            <a:r>
              <a:rPr lang="en-US" altLang="zh-CN" sz="1400" dirty="0">
                <a:cs typeface="+mn-ea"/>
                <a:sym typeface="+mn-lt"/>
              </a:rPr>
              <a:t>/L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205149" y="2306053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血小板计数</a:t>
            </a:r>
            <a:endParaRPr lang="en-US" altLang="zh-CN" sz="1400" dirty="0">
              <a:cs typeface="+mn-ea"/>
              <a:sym typeface="+mn-lt"/>
            </a:endParaRPr>
          </a:p>
          <a:p>
            <a:r>
              <a:rPr lang="en-US" altLang="zh-CN" sz="1400" dirty="0">
                <a:cs typeface="+mn-ea"/>
                <a:sym typeface="+mn-lt"/>
              </a:rPr>
              <a:t>&lt;100×10</a:t>
            </a:r>
            <a:r>
              <a:rPr lang="en-US" altLang="zh-CN" sz="1400" baseline="30000" dirty="0">
                <a:cs typeface="+mn-ea"/>
                <a:sym typeface="+mn-lt"/>
              </a:rPr>
              <a:t>9</a:t>
            </a:r>
            <a:r>
              <a:rPr lang="en-US" altLang="zh-CN" sz="1400" dirty="0">
                <a:cs typeface="+mn-ea"/>
                <a:sym typeface="+mn-lt"/>
              </a:rPr>
              <a:t>/L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415592" y="3062984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病程</a:t>
            </a:r>
            <a:r>
              <a:rPr lang="en-US" altLang="zh-CN" sz="1600" dirty="0">
                <a:cs typeface="+mn-ea"/>
                <a:sym typeface="+mn-lt"/>
              </a:rPr>
              <a:t>&lt;3</a:t>
            </a:r>
            <a:r>
              <a:rPr lang="zh-CN" altLang="en-US" sz="1600" dirty="0">
                <a:cs typeface="+mn-ea"/>
                <a:sym typeface="+mn-lt"/>
              </a:rPr>
              <a:t>个月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175608" y="308130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病程</a:t>
            </a:r>
            <a:r>
              <a:rPr lang="en-US" altLang="zh-CN" sz="1600" dirty="0">
                <a:cs typeface="+mn-ea"/>
                <a:sym typeface="+mn-lt"/>
              </a:rPr>
              <a:t>3-12</a:t>
            </a:r>
            <a:r>
              <a:rPr lang="zh-CN" altLang="en-US" sz="1600" dirty="0">
                <a:cs typeface="+mn-ea"/>
                <a:sym typeface="+mn-lt"/>
              </a:rPr>
              <a:t>个月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018679" y="3070671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病程</a:t>
            </a:r>
            <a:r>
              <a:rPr lang="en-US" altLang="zh-CN" sz="1600" dirty="0">
                <a:cs typeface="+mn-ea"/>
                <a:sym typeface="+mn-lt"/>
              </a:rPr>
              <a:t>&gt;12</a:t>
            </a:r>
            <a:r>
              <a:rPr lang="zh-CN" altLang="en-US" sz="1600" dirty="0">
                <a:cs typeface="+mn-ea"/>
                <a:sym typeface="+mn-lt"/>
              </a:rPr>
              <a:t>个月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681973" y="1233185"/>
            <a:ext cx="10909300" cy="5045068"/>
          </a:xfrm>
          <a:prstGeom prst="roundRect">
            <a:avLst>
              <a:gd name="adj" fmla="val 4577"/>
            </a:avLst>
          </a:prstGeom>
          <a:noFill/>
          <a:ln>
            <a:solidFill>
              <a:srgbClr val="BE0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649118" y="3680549"/>
            <a:ext cx="452722" cy="452722"/>
          </a:xfrm>
          <a:prstGeom prst="ellipse">
            <a:avLst/>
          </a:prstGeom>
          <a:solidFill>
            <a:srgbClr val="FF2525"/>
          </a:solidFill>
          <a:ln w="9525">
            <a:solidFill>
              <a:srgbClr val="FFA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463335" y="3680549"/>
            <a:ext cx="452722" cy="452722"/>
          </a:xfrm>
          <a:prstGeom prst="ellipse">
            <a:avLst/>
          </a:prstGeom>
          <a:solidFill>
            <a:srgbClr val="FFAFAF"/>
          </a:solidFill>
          <a:ln w="9525">
            <a:solidFill>
              <a:srgbClr val="FFA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8" name="直接箭头连接符 27"/>
          <p:cNvCxnSpPr>
            <a:stCxn id="4" idx="3"/>
          </p:cNvCxnSpPr>
          <p:nvPr/>
        </p:nvCxnSpPr>
        <p:spPr>
          <a:xfrm>
            <a:off x="2906983" y="2864984"/>
            <a:ext cx="212221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6721479" y="2864984"/>
            <a:ext cx="212221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5817" y="6596390"/>
            <a:ext cx="45629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cs typeface="+mn-ea"/>
                <a:sym typeface="+mn-lt"/>
              </a:rPr>
              <a:t>中华医学会血液学会血栓与止血学组</a:t>
            </a:r>
            <a:r>
              <a:rPr lang="en-US" altLang="zh-CN" sz="900" dirty="0">
                <a:cs typeface="+mn-ea"/>
                <a:sym typeface="+mn-lt"/>
              </a:rPr>
              <a:t>. </a:t>
            </a:r>
            <a:r>
              <a:rPr lang="zh-CN" altLang="en-US" sz="900" dirty="0">
                <a:cs typeface="+mn-ea"/>
                <a:sym typeface="+mn-lt"/>
              </a:rPr>
              <a:t>中华血液学杂志</a:t>
            </a:r>
            <a:r>
              <a:rPr lang="en-US" altLang="zh-CN" sz="900" dirty="0">
                <a:cs typeface="+mn-ea"/>
                <a:sym typeface="+mn-lt"/>
              </a:rPr>
              <a:t>,2020,41 (08): 617-623.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337148" y="258601"/>
            <a:ext cx="10691071" cy="576064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根据病程主要分为新诊断、持续性和慢性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ITP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9200" y="2029830"/>
            <a:ext cx="1824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700" kern="100" dirty="0">
                <a:cs typeface="+mn-ea"/>
                <a:sym typeface="+mn-lt"/>
              </a:rPr>
              <a:t>以</a:t>
            </a:r>
            <a:r>
              <a:rPr lang="en-US" altLang="zh-CN" sz="700" kern="100" dirty="0">
                <a:cs typeface="+mn-ea"/>
                <a:sym typeface="+mn-lt"/>
              </a:rPr>
              <a:t>6</a:t>
            </a:r>
            <a:r>
              <a:rPr lang="zh-CN" altLang="en-US" sz="700" kern="100" dirty="0">
                <a:cs typeface="+mn-ea"/>
                <a:sym typeface="+mn-lt"/>
              </a:rPr>
              <a:t>个月病程为节点，曾经</a:t>
            </a:r>
            <a:r>
              <a:rPr lang="zh-CN" altLang="zh-CN" sz="700" kern="100" dirty="0">
                <a:effectLst/>
                <a:cs typeface="+mn-ea"/>
                <a:sym typeface="+mn-lt"/>
              </a:rPr>
              <a:t>将</a:t>
            </a:r>
            <a:r>
              <a:rPr lang="en-US" altLang="zh-CN" sz="700" kern="100" dirty="0">
                <a:effectLst/>
                <a:cs typeface="+mn-ea"/>
                <a:sym typeface="+mn-lt"/>
              </a:rPr>
              <a:t>ITP</a:t>
            </a:r>
            <a:r>
              <a:rPr lang="zh-CN" altLang="zh-CN" sz="700" kern="100" dirty="0">
                <a:effectLst/>
                <a:cs typeface="+mn-ea"/>
                <a:sym typeface="+mn-lt"/>
              </a:rPr>
              <a:t>分为急性</a:t>
            </a:r>
            <a:r>
              <a:rPr lang="en-US" altLang="zh-CN" sz="700" kern="100" dirty="0">
                <a:effectLst/>
                <a:cs typeface="+mn-ea"/>
                <a:sym typeface="+mn-lt"/>
              </a:rPr>
              <a:t>ITP</a:t>
            </a:r>
            <a:r>
              <a:rPr lang="zh-CN" altLang="zh-CN" sz="700" kern="100" dirty="0">
                <a:effectLst/>
                <a:cs typeface="+mn-ea"/>
                <a:sym typeface="+mn-lt"/>
              </a:rPr>
              <a:t>和慢性</a:t>
            </a:r>
            <a:r>
              <a:rPr lang="en-US" altLang="zh-CN" sz="700" kern="100" dirty="0">
                <a:effectLst/>
                <a:cs typeface="+mn-ea"/>
                <a:sym typeface="+mn-lt"/>
              </a:rPr>
              <a:t>ITP</a:t>
            </a:r>
            <a:r>
              <a:rPr lang="zh-CN" altLang="en-US" sz="700" kern="100" dirty="0">
                <a:effectLst/>
                <a:cs typeface="+mn-ea"/>
                <a:sym typeface="+mn-lt"/>
              </a:rPr>
              <a:t>，</a:t>
            </a:r>
            <a:r>
              <a:rPr lang="en-US" altLang="zh-CN" sz="700" kern="100" dirty="0">
                <a:cs typeface="+mn-ea"/>
                <a:sym typeface="+mn-lt"/>
              </a:rPr>
              <a:t>2012</a:t>
            </a:r>
            <a:r>
              <a:rPr lang="zh-CN" altLang="en-US" sz="700" kern="100" dirty="0">
                <a:cs typeface="+mn-ea"/>
                <a:sym typeface="+mn-lt"/>
              </a:rPr>
              <a:t>年国际指南取消了这一分类，并重新根据病程长短对</a:t>
            </a:r>
            <a:r>
              <a:rPr lang="en-US" altLang="zh-CN" sz="700" kern="100" dirty="0">
                <a:cs typeface="+mn-ea"/>
                <a:sym typeface="+mn-lt"/>
              </a:rPr>
              <a:t>ITP</a:t>
            </a:r>
            <a:r>
              <a:rPr lang="zh-CN" altLang="en-US" sz="700" kern="100" dirty="0">
                <a:cs typeface="+mn-ea"/>
                <a:sym typeface="+mn-lt"/>
              </a:rPr>
              <a:t>进行分类分级</a:t>
            </a:r>
            <a:endParaRPr lang="zh-CN" altLang="en-US" sz="700" dirty="0">
              <a:cs typeface="+mn-ea"/>
              <a:sym typeface="+mn-lt"/>
            </a:endParaRPr>
          </a:p>
        </p:txBody>
      </p:sp>
      <p:pic>
        <p:nvPicPr>
          <p:cNvPr id="9" name="图片 8" descr="微信图片_20211216093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19895" y="90805"/>
            <a:ext cx="2816225" cy="6686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605817" y="6596390"/>
            <a:ext cx="45629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 err="1">
                <a:cs typeface="+mn-ea"/>
                <a:sym typeface="+mn-lt"/>
              </a:rPr>
              <a:t>Provan</a:t>
            </a:r>
            <a:r>
              <a:rPr lang="en-US" altLang="zh-CN" sz="900" dirty="0">
                <a:cs typeface="+mn-ea"/>
                <a:sym typeface="+mn-lt"/>
              </a:rPr>
              <a:t> D, Semple JW. </a:t>
            </a:r>
            <a:r>
              <a:rPr lang="en-US" altLang="zh-CN" sz="900" dirty="0" err="1">
                <a:cs typeface="+mn-ea"/>
                <a:sym typeface="+mn-lt"/>
              </a:rPr>
              <a:t>eBioMedicine</a:t>
            </a:r>
            <a:r>
              <a:rPr lang="en-US" altLang="zh-CN" sz="900" dirty="0">
                <a:cs typeface="+mn-ea"/>
                <a:sym typeface="+mn-lt"/>
              </a:rPr>
              <a:t>(the Lancet), 2022,76 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7948" y="5391765"/>
            <a:ext cx="10314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自身免疫失调后，血小板抗原呈递给反应性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细胞，刺激抗体产生和细胞毒性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细胞活化。 这两种机制导致外周血小板破坏增多和骨髓中的巨核细胞抑制。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817258" y="1571159"/>
            <a:ext cx="8046962" cy="3590184"/>
            <a:chOff x="1280163" y="1540042"/>
            <a:chExt cx="8758986" cy="3907856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017" y="2105910"/>
              <a:ext cx="6978375" cy="3341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: 圆角 8"/>
            <p:cNvSpPr/>
            <p:nvPr/>
          </p:nvSpPr>
          <p:spPr>
            <a:xfrm>
              <a:off x="1280163" y="2105910"/>
              <a:ext cx="4235115" cy="2292836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5804034" y="1540042"/>
              <a:ext cx="4235115" cy="220418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684183" y="1905855"/>
              <a:ext cx="1317705" cy="435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cs typeface="+mn-ea"/>
                  <a:sym typeface="+mn-lt"/>
                </a:rPr>
                <a:t>生成减少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61429" y="3402762"/>
              <a:ext cx="1317705" cy="435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cs typeface="+mn-ea"/>
                  <a:sym typeface="+mn-lt"/>
                </a:rPr>
                <a:t>破坏增多</a:t>
              </a:r>
            </a:p>
          </p:txBody>
        </p:sp>
        <p:sp>
          <p:nvSpPr>
            <p:cNvPr id="11" name="箭头: 上 10"/>
            <p:cNvSpPr/>
            <p:nvPr/>
          </p:nvSpPr>
          <p:spPr>
            <a:xfrm>
              <a:off x="1870452" y="2702886"/>
              <a:ext cx="612808" cy="62564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箭头: 下 12"/>
            <p:cNvSpPr/>
            <p:nvPr/>
          </p:nvSpPr>
          <p:spPr>
            <a:xfrm>
              <a:off x="9113579" y="2364332"/>
              <a:ext cx="612808" cy="67710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80882" y="4085540"/>
            <a:ext cx="881689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cs typeface="+mn-ea"/>
                <a:sym typeface="+mn-lt"/>
              </a:rPr>
              <a:t>正常血小板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784128" y="4537789"/>
            <a:ext cx="947450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cs typeface="+mn-ea"/>
                <a:sym typeface="+mn-lt"/>
              </a:rPr>
              <a:t>抗体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12906" y="4766167"/>
            <a:ext cx="817640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cs typeface="+mn-ea"/>
                <a:sym typeface="+mn-lt"/>
              </a:rPr>
              <a:t>补体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780883" y="4318942"/>
            <a:ext cx="881688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cs typeface="+mn-ea"/>
                <a:sym typeface="+mn-lt"/>
              </a:rPr>
              <a:t>衰老血小板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27499" y="3827377"/>
            <a:ext cx="649302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zh-CN" altLang="en-US" sz="800" dirty="0">
                <a:cs typeface="+mn-ea"/>
                <a:sym typeface="+mn-lt"/>
              </a:rPr>
              <a:t>血小板</a:t>
            </a:r>
            <a:endParaRPr lang="en-US" altLang="zh-CN" sz="800" dirty="0">
              <a:cs typeface="+mn-ea"/>
              <a:sym typeface="+mn-lt"/>
            </a:endParaRPr>
          </a:p>
          <a:p>
            <a:r>
              <a:rPr lang="zh-CN" altLang="en-US" sz="800" dirty="0">
                <a:cs typeface="+mn-ea"/>
                <a:sym typeface="+mn-lt"/>
              </a:rPr>
              <a:t>吞噬作用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718951" y="4634358"/>
            <a:ext cx="647860" cy="22145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zh-CN" altLang="en-US" dirty="0">
                <a:cs typeface="+mn-ea"/>
                <a:sym typeface="+mn-lt"/>
              </a:rPr>
              <a:t>巨噬细胞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39020" y="4889278"/>
            <a:ext cx="551810" cy="21544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zh-CN" altLang="en-US" dirty="0">
                <a:cs typeface="+mn-ea"/>
                <a:sym typeface="+mn-lt"/>
              </a:rPr>
              <a:t>浆细胞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667511" y="2001931"/>
            <a:ext cx="694828" cy="21544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zh-CN" altLang="en-US" dirty="0">
                <a:cs typeface="+mn-ea"/>
                <a:sym typeface="+mn-lt"/>
              </a:rPr>
              <a:t>巨核细胞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71186" y="3022810"/>
            <a:ext cx="1250796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zh-CN" altLang="en-US" sz="1000" dirty="0">
                <a:cs typeface="+mn-ea"/>
                <a:sym typeface="+mn-lt"/>
              </a:rPr>
              <a:t>巨核细胞成熟受损，血小板形成减少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260622" y="4029912"/>
            <a:ext cx="2060417" cy="24622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zh-CN" altLang="en-US" sz="1000" dirty="0">
                <a:cs typeface="+mn-ea"/>
                <a:sym typeface="+mn-lt"/>
              </a:rPr>
              <a:t>血小板自身抗体的生产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857890" y="2138207"/>
            <a:ext cx="1584960" cy="24622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800"/>
            </a:lvl1pPr>
          </a:lstStyle>
          <a:p>
            <a:r>
              <a:rPr lang="en-US" altLang="zh-CN" sz="1000" dirty="0">
                <a:cs typeface="+mn-ea"/>
                <a:sym typeface="+mn-lt"/>
              </a:rPr>
              <a:t>T</a:t>
            </a:r>
            <a:r>
              <a:rPr lang="zh-CN" altLang="en-US" sz="1000" dirty="0">
                <a:cs typeface="+mn-ea"/>
                <a:sym typeface="+mn-lt"/>
              </a:rPr>
              <a:t>细胞介导的血小板破坏</a:t>
            </a:r>
          </a:p>
        </p:txBody>
      </p:sp>
      <p:sp>
        <p:nvSpPr>
          <p:cNvPr id="32" name="矩形: 圆角 31"/>
          <p:cNvSpPr/>
          <p:nvPr/>
        </p:nvSpPr>
        <p:spPr>
          <a:xfrm>
            <a:off x="681973" y="1082355"/>
            <a:ext cx="10909300" cy="5269351"/>
          </a:xfrm>
          <a:prstGeom prst="roundRect">
            <a:avLst>
              <a:gd name="adj" fmla="val 4577"/>
            </a:avLst>
          </a:prstGeom>
          <a:noFill/>
          <a:ln>
            <a:solidFill>
              <a:srgbClr val="BE0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337149" y="260665"/>
            <a:ext cx="11740551" cy="576064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主要发病机制是自身免疫失调介导的血小板破坏增多和生成减少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be479ce-72f2-4ba9-8b78-9f215f5749e1"/>
  <p:tag name="COMMONDATA" val="eyJoZGlkIjoiNjhhZWUwNTFjMDNmNGYyN2Q2YzQyMzJiN2QwNzJiN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99,&quot;width&quot;:1348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654,&quot;width&quot;:1665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99,&quot;width&quot;:1348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99,&quot;width&quot;:1348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99,&quot;width&quot;:1348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99,&quot;width&quot;:1348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99,&quot;width&quot;:1348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99,&quot;width&quot;:13486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88,&quot;width&quot;:5848}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99,&quot;width&quot;:13486}"/>
</p:tagLst>
</file>

<file path=ppt/theme/theme1.xml><?xml version="1.0" encoding="utf-8"?>
<a:theme xmlns:a="http://schemas.openxmlformats.org/drawingml/2006/main" name="Office 主题">
  <a:themeElements>
    <a:clrScheme name="uyol5vys">
      <a:dk1>
        <a:srgbClr val="5C5A5D"/>
      </a:dk1>
      <a:lt1>
        <a:srgbClr val="FFFFFF"/>
      </a:lt1>
      <a:dk2>
        <a:srgbClr val="44546A"/>
      </a:dk2>
      <a:lt2>
        <a:srgbClr val="E6E4E4"/>
      </a:lt2>
      <a:accent1>
        <a:srgbClr val="20D8BC"/>
      </a:accent1>
      <a:accent2>
        <a:srgbClr val="25B6D1"/>
      </a:accent2>
      <a:accent3>
        <a:srgbClr val="3898E2"/>
      </a:accent3>
      <a:accent4>
        <a:srgbClr val="5360E8"/>
      </a:accent4>
      <a:accent5>
        <a:srgbClr val="336ED2"/>
      </a:accent5>
      <a:accent6>
        <a:srgbClr val="15CBD8"/>
      </a:accent6>
      <a:hlink>
        <a:srgbClr val="10BBF8"/>
      </a:hlink>
      <a:folHlink>
        <a:srgbClr val="2FBFC3"/>
      </a:folHlink>
    </a:clrScheme>
    <a:fontScheme name="自定义 10">
      <a:majorFont>
        <a:latin typeface="Calibri"/>
        <a:ea typeface="汉仪粗黑简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2017_HTAA_Diabetes">
  <a:themeElements>
    <a:clrScheme name="2018 CCO LIVE">
      <a:dk1>
        <a:srgbClr val="455560"/>
      </a:dk1>
      <a:lt1>
        <a:srgbClr val="FFFFFF"/>
      </a:lt1>
      <a:dk2>
        <a:srgbClr val="000000"/>
      </a:dk2>
      <a:lt2>
        <a:srgbClr val="CDCDCF"/>
      </a:lt2>
      <a:accent1>
        <a:srgbClr val="015873"/>
      </a:accent1>
      <a:accent2>
        <a:srgbClr val="4DA1BB"/>
      </a:accent2>
      <a:accent3>
        <a:srgbClr val="E1471D"/>
      </a:accent3>
      <a:accent4>
        <a:srgbClr val="00823B"/>
      </a:accent4>
      <a:accent5>
        <a:srgbClr val="FDB338"/>
      </a:accent5>
      <a:accent6>
        <a:srgbClr val="682E74"/>
      </a:accent6>
      <a:hlink>
        <a:srgbClr val="E1471D"/>
      </a:hlink>
      <a:folHlink>
        <a:srgbClr val="015873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0">
          <a:solidFill>
            <a:schemeClr val="bg1"/>
          </a:solidFill>
          <a:miter lim="800000"/>
        </a:ln>
      </a:spPr>
      <a:bodyPr anchor="b"/>
      <a:lstStyle>
        <a:defPPr algn="ctr" eaLnBrk="1" hangingPunct="1">
          <a:spcBef>
            <a:spcPct val="35000"/>
          </a:spcBef>
          <a:spcAft>
            <a:spcPct val="25000"/>
          </a:spcAft>
          <a:buClr>
            <a:schemeClr val="folHlink"/>
          </a:buClr>
          <a:buNone/>
          <a:defRPr sz="1800" b="0" dirty="0">
            <a:solidFill>
              <a:schemeClr val="tx1"/>
            </a:solidFill>
            <a:latin typeface="Calibri" panose="020F0502020204030204" charset="0"/>
          </a:defRPr>
        </a:defPPr>
      </a:lstStyle>
    </a:spDef>
    <a:lnDef>
      <a:spPr bwMode="auto">
        <a:noFill/>
        <a:ln w="2857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 bwMode="auto">
        <a:noFill/>
        <a:ln>
          <a:noFill/>
        </a:ln>
      </a:spPr>
      <a:bodyPr wrap="square" rtlCol="0">
        <a:spAutoFit/>
      </a:bodyPr>
      <a:lstStyle>
        <a:defPPr algn="l">
          <a:lnSpc>
            <a:spcPct val="100000"/>
          </a:lnSpc>
          <a:spcBef>
            <a:spcPct val="50000"/>
          </a:spcBef>
          <a:spcAft>
            <a:spcPct val="0"/>
          </a:spcAft>
          <a:buClrTx/>
          <a:buFontTx/>
          <a:buNone/>
          <a:defRPr b="0" dirty="0" smtClean="0">
            <a:solidFill>
              <a:schemeClr val="bg1"/>
            </a:solidFill>
            <a:latin typeface="Calibri" panose="020F0502020204030204" charset="0"/>
          </a:defRPr>
        </a:defPPr>
      </a:lstStyle>
    </a:txDef>
  </a:objectDefaults>
  <a:extraClrSchemeLst>
    <a:extraClrScheme>
      <a:clrScheme name="Custom Design 1">
        <a:dk1>
          <a:srgbClr val="CDCDCF"/>
        </a:dk1>
        <a:lt1>
          <a:srgbClr val="FFFFFF"/>
        </a:lt1>
        <a:dk2>
          <a:srgbClr val="09003E"/>
        </a:dk2>
        <a:lt2>
          <a:srgbClr val="F2F23A"/>
        </a:lt2>
        <a:accent1>
          <a:srgbClr val="12AD2B"/>
        </a:accent1>
        <a:accent2>
          <a:srgbClr val="5AAACE"/>
        </a:accent2>
        <a:accent3>
          <a:srgbClr val="AAAAAF"/>
        </a:accent3>
        <a:accent4>
          <a:srgbClr val="DADADA"/>
        </a:accent4>
        <a:accent5>
          <a:srgbClr val="AAD3AC"/>
        </a:accent5>
        <a:accent6>
          <a:srgbClr val="519ABA"/>
        </a:accent6>
        <a:hlink>
          <a:srgbClr val="F6A108"/>
        </a:hlink>
        <a:folHlink>
          <a:srgbClr val="2B85B8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红色画册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BD313E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BD313E"/>
    </a:hlink>
    <a:folHlink>
      <a:srgbClr val="954F72"/>
    </a:folHlink>
  </a:clrScheme>
  <a:fontScheme name="标准3">
    <a:majorFont>
      <a:latin typeface="Impact"/>
      <a:ea typeface="微软雅黑"/>
      <a:cs typeface=""/>
    </a:majorFont>
    <a:minorFont>
      <a:latin typeface="Calibri Light"/>
      <a:ea typeface="微软雅黑 Light"/>
      <a:cs typeface=""/>
    </a:minorFont>
  </a:fontScheme>
  <a:fmtScheme name="Office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2186</Words>
  <Application>Microsoft Office PowerPoint</Application>
  <PresentationFormat>宽屏</PresentationFormat>
  <Paragraphs>240</Paragraphs>
  <Slides>43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汉仪粗黑简</vt:lpstr>
      <vt:lpstr>宋体</vt:lpstr>
      <vt:lpstr>微软雅黑</vt:lpstr>
      <vt:lpstr>Arial</vt:lpstr>
      <vt:lpstr>Calibri</vt:lpstr>
      <vt:lpstr>Century Gothic</vt:lpstr>
      <vt:lpstr>Verdana</vt:lpstr>
      <vt:lpstr>Wingdings</vt:lpstr>
      <vt:lpstr>Office 主题</vt:lpstr>
      <vt:lpstr>2_2017_HTAA_Diabetes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难治性ITP</vt:lpstr>
      <vt:lpstr>1.脾切除术最好在诊断后12-24个月进行 2.如可能最好行铟同位素检查 3.有经验的外科医生手术，腹腔镜下手术与开       腹手术一样有效 4.注意感染并发症的预防和术后血栓的预防</vt:lpstr>
      <vt:lpstr>ASH Treatment Algorithm</vt:lpstr>
      <vt:lpstr>PowerPoint 演示文稿</vt:lpstr>
      <vt:lpstr>PowerPoint 演示文稿</vt:lpstr>
      <vt:lpstr>PowerPoint 演示文稿</vt:lpstr>
      <vt:lpstr>FIGURE 1 Mean (95% CI) platelet count (x 109/L) following romiplostim  initiation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gumpwang@163.com</dc:creator>
  <cp:lastModifiedBy>举南 马</cp:lastModifiedBy>
  <cp:revision>246</cp:revision>
  <dcterms:created xsi:type="dcterms:W3CDTF">2020-06-08T15:20:00Z</dcterms:created>
  <dcterms:modified xsi:type="dcterms:W3CDTF">2024-02-26T08:17:51Z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061E83232B0C44908114DC249BCDC3B2</vt:lpwstr>
  </property>
</Properties>
</file>